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4"/>
  </p:handoutMasterIdLst>
  <p:sldIdLst>
    <p:sldId id="262" r:id="rId2"/>
    <p:sldId id="298" r:id="rId3"/>
    <p:sldId id="293" r:id="rId4"/>
    <p:sldId id="299" r:id="rId5"/>
    <p:sldId id="303" r:id="rId6"/>
    <p:sldId id="300" r:id="rId7"/>
    <p:sldId id="304" r:id="rId8"/>
    <p:sldId id="305" r:id="rId9"/>
    <p:sldId id="331" r:id="rId10"/>
    <p:sldId id="307" r:id="rId11"/>
    <p:sldId id="328" r:id="rId12"/>
    <p:sldId id="337" r:id="rId13"/>
    <p:sldId id="332" r:id="rId14"/>
    <p:sldId id="339" r:id="rId15"/>
    <p:sldId id="329" r:id="rId16"/>
    <p:sldId id="330" r:id="rId17"/>
    <p:sldId id="294" r:id="rId18"/>
    <p:sldId id="333" r:id="rId19"/>
    <p:sldId id="334" r:id="rId20"/>
    <p:sldId id="340" r:id="rId21"/>
    <p:sldId id="335" r:id="rId22"/>
    <p:sldId id="338" r:id="rId23"/>
    <p:sldId id="308" r:id="rId24"/>
    <p:sldId id="276" r:id="rId25"/>
    <p:sldId id="287" r:id="rId26"/>
    <p:sldId id="292" r:id="rId27"/>
    <p:sldId id="309" r:id="rId28"/>
    <p:sldId id="310" r:id="rId29"/>
    <p:sldId id="301" r:id="rId30"/>
    <p:sldId id="336" r:id="rId31"/>
    <p:sldId id="313" r:id="rId32"/>
    <p:sldId id="324" r:id="rId33"/>
    <p:sldId id="327" r:id="rId34"/>
    <p:sldId id="317" r:id="rId35"/>
    <p:sldId id="296" r:id="rId36"/>
    <p:sldId id="318" r:id="rId37"/>
    <p:sldId id="321" r:id="rId38"/>
    <p:sldId id="319" r:id="rId39"/>
    <p:sldId id="312" r:id="rId40"/>
    <p:sldId id="323" r:id="rId41"/>
    <p:sldId id="322" r:id="rId42"/>
    <p:sldId id="31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120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B00C7-3D48-3248-9988-78AE37F7AEB6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49218-C83B-DD40-8BB2-B418B9142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48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8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9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8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5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6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2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3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8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9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44391-F6AF-474A-A7EE-23192F218D4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E0BC-174A-1F42-B5B7-4A7E1C28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Relationship Id="rId3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art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06" t="-45865" r="23006" b="45865"/>
          <a:stretch/>
        </p:blipFill>
        <p:spPr>
          <a:xfrm>
            <a:off x="1019425" y="-1304125"/>
            <a:ext cx="8135916" cy="81621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1494" y="5489070"/>
            <a:ext cx="30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Myriad Pro"/>
                <a:cs typeface="Myriad Pro"/>
              </a:rPr>
              <a:t>Arctic Climate Workshop, 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Myriad Pro"/>
                <a:cs typeface="Myriad Pro"/>
              </a:rPr>
              <a:t>UN-Lincoln School of Natural Resources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Myriad Pro"/>
                <a:cs typeface="Myriad Pro"/>
              </a:rPr>
              <a:t> November 2015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0156" y="487630"/>
            <a:ext cx="77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NOAA RESEARCH • ESRL • PHYSICAL SCIENCES DIVISION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Myriad Pro"/>
              <a:cs typeface="Myriad Pro"/>
            </a:endParaRPr>
          </a:p>
        </p:txBody>
      </p:sp>
      <p:pic>
        <p:nvPicPr>
          <p:cNvPr id="13" name="Picture 12" descr="good_no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6" y="406400"/>
            <a:ext cx="581193" cy="5503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496" y="2504401"/>
            <a:ext cx="37927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Martin Hoerling</a:t>
            </a:r>
          </a:p>
          <a:p>
            <a:endParaRPr lang="en-US" sz="2600" dirty="0" smtClean="0">
              <a:solidFill>
                <a:schemeClr val="accent5">
                  <a:lumMod val="75000"/>
                </a:schemeClr>
              </a:solidFill>
              <a:latin typeface="Myriad Pro"/>
              <a:cs typeface="Myriad Pro"/>
            </a:endParaRPr>
          </a:p>
          <a:p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With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 </a:t>
            </a:r>
          </a:p>
          <a:p>
            <a:endParaRPr lang="en-US" sz="2600" dirty="0">
              <a:solidFill>
                <a:schemeClr val="accent5">
                  <a:lumMod val="75000"/>
                </a:schemeClr>
              </a:solidFill>
              <a:latin typeface="Myriad Pro"/>
              <a:cs typeface="Myriad Pro"/>
            </a:endParaRPr>
          </a:p>
          <a:p>
            <a:r>
              <a:rPr lang="en-US" sz="2600" dirty="0" err="1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Lantao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 Sun</a:t>
            </a:r>
          </a:p>
          <a:p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Jon </a:t>
            </a:r>
            <a:r>
              <a:rPr lang="en-US" sz="2600" dirty="0" err="1" smtClean="0">
                <a:solidFill>
                  <a:schemeClr val="accent5">
                    <a:lumMod val="75000"/>
                  </a:schemeClr>
                </a:solidFill>
                <a:latin typeface="Myriad Pro"/>
                <a:cs typeface="Myriad Pro"/>
              </a:rPr>
              <a:t>Eischeid</a:t>
            </a:r>
            <a:endParaRPr lang="en-US" sz="2600" dirty="0">
              <a:solidFill>
                <a:schemeClr val="accent5">
                  <a:lumMod val="7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496" y="1103819"/>
            <a:ext cx="8406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Myriad Pro"/>
                <a:cs typeface="Myriad Pro"/>
              </a:rPr>
              <a:t>Science of Arctic Change- Implications for Central US Water and Agriculture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8739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78810" y="890555"/>
            <a:ext cx="631454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Arctic Sea Ice Loss is A Major Cause for Arctic Surface Warming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9" descr="arctic_wa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65"/>
            <a:ext cx="9144000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7300" y="61066"/>
            <a:ext cx="6963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   Interpretation of Observed Recent Arctic Change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</a:t>
            </a:r>
            <a:r>
              <a:rPr lang="en-US" sz="1400" b="1" i="1" dirty="0" smtClean="0"/>
              <a:t>[see also NOAA’s Arctic </a:t>
            </a:r>
            <a:r>
              <a:rPr lang="en-US" sz="1400" b="1" i="1" dirty="0"/>
              <a:t>Report Card http://</a:t>
            </a:r>
            <a:r>
              <a:rPr lang="en-US" sz="1400" b="1" i="1" dirty="0" err="1"/>
              <a:t>www.arctic.noaa.gov</a:t>
            </a:r>
            <a:r>
              <a:rPr lang="en-US" sz="1400" b="1" i="1" dirty="0"/>
              <a:t>/</a:t>
            </a:r>
            <a:r>
              <a:rPr lang="en-US" sz="1400" b="1" i="1" dirty="0" err="1" smtClean="0"/>
              <a:t>reportcard</a:t>
            </a:r>
            <a:r>
              <a:rPr lang="en-US" sz="1400" b="1" i="1" dirty="0" smtClean="0"/>
              <a:t>]</a:t>
            </a:r>
            <a:endParaRPr lang="en-US" sz="1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63647" y="1072964"/>
            <a:ext cx="8850001" cy="2554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° Late Summer Arctic Sea Ice is Declining ~13%/</a:t>
            </a:r>
            <a:r>
              <a:rPr lang="en-US" b="1" dirty="0" smtClean="0"/>
              <a:t>decade, in the Recent </a:t>
            </a:r>
            <a:r>
              <a:rPr lang="en-US" b="1" dirty="0"/>
              <a:t>E</a:t>
            </a:r>
            <a:r>
              <a:rPr lang="en-US" b="1" dirty="0" smtClean="0"/>
              <a:t>ra </a:t>
            </a:r>
            <a:r>
              <a:rPr lang="en-US" b="1" dirty="0"/>
              <a:t>P</a:t>
            </a:r>
            <a:r>
              <a:rPr lang="en-US" b="1" dirty="0" smtClean="0"/>
              <a:t>ost-1990s.</a:t>
            </a:r>
          </a:p>
          <a:p>
            <a:endParaRPr lang="en-US" b="1" dirty="0"/>
          </a:p>
          <a:p>
            <a:r>
              <a:rPr lang="en-US" b="1" dirty="0"/>
              <a:t>° Much </a:t>
            </a:r>
            <a:r>
              <a:rPr lang="en-US" b="1" dirty="0" smtClean="0"/>
              <a:t>(&gt;50%) of </a:t>
            </a:r>
            <a:r>
              <a:rPr lang="en-US" b="1" dirty="0"/>
              <a:t>Arctic Sea Ice Decline is </a:t>
            </a:r>
            <a:r>
              <a:rPr lang="en-US" b="1" dirty="0" smtClean="0"/>
              <a:t>Likely Due to </a:t>
            </a:r>
            <a:r>
              <a:rPr lang="en-US" b="1" dirty="0"/>
              <a:t>Human-Induced Climate Change.</a:t>
            </a:r>
          </a:p>
          <a:p>
            <a:endParaRPr lang="en-US" b="1" dirty="0" smtClean="0"/>
          </a:p>
          <a:p>
            <a:r>
              <a:rPr lang="en-US" b="1" dirty="0" smtClean="0"/>
              <a:t>° Arctic Surface Temperatures Have Warmed.  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° Arctic Surface Warming Is Faster (~2x) Than Warming Over the Rest of the World.</a:t>
            </a:r>
          </a:p>
          <a:p>
            <a:endParaRPr lang="en-US" sz="1600" b="1" i="1" dirty="0"/>
          </a:p>
          <a:p>
            <a:r>
              <a:rPr lang="en-US" b="1" dirty="0" smtClean="0"/>
              <a:t>° Little or No Arctic Amplification of  Deep Tropospheric Warming.</a:t>
            </a:r>
          </a:p>
        </p:txBody>
      </p:sp>
    </p:spTree>
    <p:extLst>
      <p:ext uri="{BB962C8B-B14F-4D97-AF65-F5344CB8AC3E}">
        <p14:creationId xmlns:p14="http://schemas.microsoft.com/office/powerpoint/2010/main" val="100136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9426" y="88373"/>
            <a:ext cx="7959431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 Impacts?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982383" y="2932137"/>
            <a:ext cx="4863034" cy="32418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5400"/>
            <a:ext cx="9118600" cy="680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7649" y="6151797"/>
            <a:ext cx="421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J. Francis (2013 NAS Workshop)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286000" y="1386417"/>
            <a:ext cx="2550583" cy="2233083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3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7902" y="88373"/>
            <a:ext cx="7959431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 Impacts?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28452" y="805891"/>
            <a:ext cx="5429692" cy="55399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The Arctic Has Warmed Throughout the Troposphere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                                             </a:t>
            </a:r>
            <a:r>
              <a:rPr lang="en-US" sz="1200" b="1" i="1" dirty="0" smtClean="0">
                <a:solidFill>
                  <a:srgbClr val="000000"/>
                </a:solidFill>
              </a:rPr>
              <a:t>(Recent Decade Compared to 1980s) 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4741" y="6443245"/>
            <a:ext cx="737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</a:t>
            </a:r>
            <a:r>
              <a:rPr lang="en-US" sz="1400" i="1" dirty="0" smtClean="0"/>
              <a:t>rom </a:t>
            </a:r>
            <a:r>
              <a:rPr lang="en-US" sz="1400" i="1" dirty="0" err="1" smtClean="0"/>
              <a:t>Perlwitz</a:t>
            </a:r>
            <a:r>
              <a:rPr lang="en-US" sz="1400" i="1" dirty="0" smtClean="0"/>
              <a:t> et al , 2015 : Assessing Why the Arctic Has Warmed and Linkages to Lower Latitudes</a:t>
            </a:r>
            <a:endParaRPr lang="en-US" sz="1400" i="1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80" y="1307207"/>
            <a:ext cx="5027295" cy="53505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2383" y="2932137"/>
            <a:ext cx="4863034" cy="32418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2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7140" y="88373"/>
            <a:ext cx="7959431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 Impacts?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88030" y="890555"/>
            <a:ext cx="632314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Climate Models Reproduce the Tropospheric Warming Pattern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6284" y="6443245"/>
            <a:ext cx="7348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from </a:t>
            </a:r>
            <a:r>
              <a:rPr lang="en-US" sz="1400" i="1" dirty="0" err="1"/>
              <a:t>Perlwitz</a:t>
            </a:r>
            <a:r>
              <a:rPr lang="en-US" sz="1400" i="1" dirty="0"/>
              <a:t> et al , 2015 : Assessing Why the Arctic Has Warmed and Linkages to Lower </a:t>
            </a:r>
            <a:r>
              <a:rPr lang="en-US" sz="1400" i="1" dirty="0" smtClean="0"/>
              <a:t>Latitudes</a:t>
            </a:r>
            <a:endParaRPr lang="en-US" sz="1400" i="1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80" y="1307207"/>
            <a:ext cx="5027295" cy="53505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0909" y="4635667"/>
            <a:ext cx="5164166" cy="158996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2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7140" y="88373"/>
            <a:ext cx="7959431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 Impacts?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14162" y="890555"/>
            <a:ext cx="68146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The Deep Tropospheric Warming is </a:t>
            </a:r>
            <a:r>
              <a:rPr lang="en-US" b="1" i="1" dirty="0" smtClean="0">
                <a:solidFill>
                  <a:srgbClr val="000000"/>
                </a:solidFill>
              </a:rPr>
              <a:t>Mostly Unrelated </a:t>
            </a:r>
            <a:r>
              <a:rPr lang="en-US" b="1" dirty="0" smtClean="0">
                <a:solidFill>
                  <a:srgbClr val="000000"/>
                </a:solidFill>
              </a:rPr>
              <a:t>to Sea Ice Loss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6284" y="6443245"/>
            <a:ext cx="7348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from </a:t>
            </a:r>
            <a:r>
              <a:rPr lang="en-US" sz="1400" i="1" dirty="0" err="1"/>
              <a:t>Perlwitz</a:t>
            </a:r>
            <a:r>
              <a:rPr lang="en-US" sz="1400" i="1" dirty="0"/>
              <a:t> et al , 2015 : Assessing Why the Arctic Has Warmed and Linkages to Lower </a:t>
            </a:r>
            <a:r>
              <a:rPr lang="en-US" sz="1400" i="1" dirty="0" smtClean="0"/>
              <a:t>Latitudes</a:t>
            </a:r>
            <a:endParaRPr lang="en-US" sz="1400" i="1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80" y="1307207"/>
            <a:ext cx="5027295" cy="535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2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06282" y="185273"/>
            <a:ext cx="5141805" cy="5632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“It </a:t>
            </a:r>
            <a:r>
              <a:rPr lang="en-US" b="1" dirty="0"/>
              <a:t>has been suggested that sea ice losses </a:t>
            </a:r>
            <a:r>
              <a:rPr lang="en-US" b="1" dirty="0" smtClean="0"/>
              <a:t>have </a:t>
            </a:r>
            <a:r>
              <a:rPr lang="en-US" b="1" dirty="0"/>
              <a:t>been a primary driver of Arctic tropospheric warming which, through a cascade of processes, has led to more persistent and extreme weather conditions in mid-latitudes (Francis and </a:t>
            </a:r>
            <a:r>
              <a:rPr lang="en-US" b="1" dirty="0" err="1"/>
              <a:t>Vavrus</a:t>
            </a:r>
            <a:r>
              <a:rPr lang="en-US" b="1" dirty="0"/>
              <a:t>, 2012).  </a:t>
            </a:r>
            <a:r>
              <a:rPr lang="en-US" b="1" dirty="0" err="1" smtClean="0"/>
              <a:t>Perlwitz</a:t>
            </a:r>
            <a:r>
              <a:rPr lang="en-US" b="1" dirty="0" smtClean="0"/>
              <a:t> et al. (2015) results </a:t>
            </a:r>
            <a:r>
              <a:rPr lang="en-US" b="1" dirty="0"/>
              <a:t>provide an alternate interpretation of Arctic-</a:t>
            </a:r>
            <a:r>
              <a:rPr lang="en-US" b="1" dirty="0" err="1"/>
              <a:t>midlatitude</a:t>
            </a:r>
            <a:r>
              <a:rPr lang="en-US" b="1" dirty="0"/>
              <a:t> interactions that may have occurred during recent years.  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In </a:t>
            </a:r>
            <a:r>
              <a:rPr lang="en-US" b="1" dirty="0"/>
              <a:t>contrast to Francis and </a:t>
            </a:r>
            <a:r>
              <a:rPr lang="en-US" b="1" dirty="0" err="1"/>
              <a:t>Vavrus</a:t>
            </a:r>
            <a:r>
              <a:rPr lang="en-US" b="1" dirty="0"/>
              <a:t> (2012), </a:t>
            </a:r>
            <a:r>
              <a:rPr lang="en-US" b="1" dirty="0" err="1" smtClean="0"/>
              <a:t>Perlwitz</a:t>
            </a:r>
            <a:r>
              <a:rPr lang="en-US" b="1" dirty="0" smtClean="0"/>
              <a:t> et al. findings </a:t>
            </a:r>
            <a:r>
              <a:rPr lang="en-US" b="1" dirty="0"/>
              <a:t>suggest that over </a:t>
            </a:r>
            <a:r>
              <a:rPr lang="en-US" b="1" dirty="0" smtClean="0"/>
              <a:t>the recent decade the </a:t>
            </a:r>
            <a:r>
              <a:rPr lang="en-US" b="1" dirty="0"/>
              <a:t>Arctic troposphere has been more responding to changes in lower-latitude weather and climate than forcing them.  </a:t>
            </a:r>
            <a:r>
              <a:rPr lang="en-US" b="1" dirty="0" smtClean="0"/>
              <a:t>Their </a:t>
            </a:r>
            <a:r>
              <a:rPr lang="en-US" b="1" dirty="0"/>
              <a:t>analysis also suggests that the main drivers for mid-latitude regional circulation differences observed between the decades of 1979-1988 and 2003-2012 are more likely to have resulted from internal variations in the atmosphere-ocean system rather than as a forced response to global climate change</a:t>
            </a:r>
            <a:r>
              <a:rPr lang="en-US" b="1" dirty="0" smtClean="0"/>
              <a:t>.” </a:t>
            </a:r>
            <a:r>
              <a:rPr lang="en-US" b="1" dirty="0"/>
              <a:t> 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707" y="6273224"/>
            <a:ext cx="8383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from </a:t>
            </a:r>
            <a:r>
              <a:rPr lang="en-US" sz="1600" i="1" dirty="0" err="1"/>
              <a:t>Perlwitz</a:t>
            </a:r>
            <a:r>
              <a:rPr lang="en-US" sz="1600" i="1" dirty="0"/>
              <a:t> et al , 2015 : Assessing Why the Arctic Has Warmed and Linkages to Lower </a:t>
            </a:r>
            <a:r>
              <a:rPr lang="en-US" sz="1600" i="1" dirty="0" smtClean="0"/>
              <a:t>Latitudes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2953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6662" y="5653669"/>
            <a:ext cx="8419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From Barnes and Screen 2015  : Impact of Arctic Warming on the Mid-latitude Jet Stream: Can it?, Has it? Will It?</a:t>
            </a:r>
            <a:endParaRPr lang="en-US" sz="14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71" y="910159"/>
            <a:ext cx="8582983" cy="3877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751" y="148166"/>
            <a:ext cx="7373834" cy="461665"/>
          </a:xfrm>
          <a:prstGeom prst="rect">
            <a:avLst/>
          </a:prstGeom>
          <a:ln w="571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Detectability of Arctic Change Impacts on the Jet Stream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809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6662" y="5130449"/>
            <a:ext cx="814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</a:t>
            </a:r>
            <a:r>
              <a:rPr lang="en-US" sz="1400" i="1" dirty="0" smtClean="0"/>
              <a:t>ee Screen, </a:t>
            </a:r>
            <a:r>
              <a:rPr lang="en-US" sz="1400" i="1" dirty="0" err="1" smtClean="0"/>
              <a:t>Deser</a:t>
            </a:r>
            <a:r>
              <a:rPr lang="en-US" sz="1400" i="1" dirty="0" smtClean="0"/>
              <a:t>, Simmonds, and Thomas, 2014: Atmospheric Impacts of sea ice loss, 1979-2009, separating</a:t>
            </a:r>
          </a:p>
          <a:p>
            <a:r>
              <a:rPr lang="en-US" sz="1400" i="1" dirty="0"/>
              <a:t> </a:t>
            </a:r>
            <a:r>
              <a:rPr lang="en-US" sz="1400" i="1" dirty="0" smtClean="0"/>
              <a:t>                                                                                        forced change from internal atmospheric variability.   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20751" y="148166"/>
            <a:ext cx="7373834" cy="461665"/>
          </a:xfrm>
          <a:prstGeom prst="rect">
            <a:avLst/>
          </a:prstGeom>
          <a:ln w="571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Detectability of Arctic Change Impacts on the Jet Stream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85" y="1809750"/>
            <a:ext cx="6718180" cy="23954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6" name="Rectangle 5"/>
          <p:cNvSpPr/>
          <p:nvPr/>
        </p:nvSpPr>
        <p:spPr>
          <a:xfrm>
            <a:off x="1344083" y="1809750"/>
            <a:ext cx="3534834" cy="37041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BB5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0751" y="1534584"/>
            <a:ext cx="7059082" cy="306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2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4628" y="890555"/>
            <a:ext cx="781737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Larger Surface Warming of the Arctic Than Rest of World: </a:t>
            </a:r>
            <a:r>
              <a:rPr lang="en-US" b="1" i="1" dirty="0" smtClean="0">
                <a:solidFill>
                  <a:srgbClr val="000000"/>
                </a:solidFill>
              </a:rPr>
              <a:t>Arctic Amplification</a:t>
            </a:r>
            <a:endParaRPr lang="en-US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8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225" y="5797684"/>
            <a:ext cx="8070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</a:t>
            </a:r>
            <a:r>
              <a:rPr lang="en-US" sz="1400" i="1" dirty="0" smtClean="0"/>
              <a:t>ee Screen et al., 2015: Reduced Risk of North American Cold Extremes Due to Continued Sea Ice Loss (BAMS)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5897" y="148166"/>
            <a:ext cx="6195776" cy="461665"/>
          </a:xfrm>
          <a:prstGeom prst="rect">
            <a:avLst/>
          </a:prstGeom>
          <a:ln w="571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Impacts of Arctic Change on Weather Extremes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920751" y="1534584"/>
            <a:ext cx="7059082" cy="306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ms-d-14-00185.1-f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08" y="725379"/>
            <a:ext cx="3913190" cy="4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6662" y="5130449"/>
            <a:ext cx="827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</a:t>
            </a:r>
            <a:r>
              <a:rPr lang="en-US" sz="1400" i="1" dirty="0" smtClean="0"/>
              <a:t>rom Barnes and </a:t>
            </a:r>
            <a:r>
              <a:rPr lang="en-US" sz="1400" i="1" dirty="0" err="1" smtClean="0"/>
              <a:t>Polvani</a:t>
            </a:r>
            <a:r>
              <a:rPr lang="en-US" sz="1400" i="1" dirty="0" smtClean="0"/>
              <a:t> 2015: CMIP5 Projections of Arctic Amplification, of the North American/North Atlantic</a:t>
            </a:r>
          </a:p>
          <a:p>
            <a:r>
              <a:rPr lang="en-US" sz="1400" i="1" dirty="0"/>
              <a:t> </a:t>
            </a:r>
            <a:r>
              <a:rPr lang="en-US" sz="1400" i="1" dirty="0" smtClean="0"/>
              <a:t>                                                       Circulation, and of Their Relationship.   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311441" y="148166"/>
            <a:ext cx="6283842" cy="461665"/>
          </a:xfrm>
          <a:prstGeom prst="rect">
            <a:avLst/>
          </a:prstGeom>
          <a:ln w="571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Overall Global Climate Change: Arctic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Tropics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69" y="1185333"/>
            <a:ext cx="8208760" cy="3894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6095" y="858334"/>
            <a:ext cx="85270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Winter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50090" y="858334"/>
            <a:ext cx="99257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Summer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329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2761" y="61066"/>
            <a:ext cx="6940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Interpretation of Science on Arctic Change &amp; Impacts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647" y="1072964"/>
            <a:ext cx="8850001" cy="286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° Sea Ice Loss is the Main (But Not Sole) Cause for Arctic </a:t>
            </a:r>
            <a:r>
              <a:rPr lang="en-US" b="1" dirty="0"/>
              <a:t>Amplification of Surface </a:t>
            </a:r>
            <a:r>
              <a:rPr lang="en-US" b="1" dirty="0" smtClean="0"/>
              <a:t>Warming</a:t>
            </a:r>
            <a:endParaRPr lang="en-US" b="1" dirty="0"/>
          </a:p>
          <a:p>
            <a:r>
              <a:rPr lang="en-US" b="1" dirty="0"/>
              <a:t>   </a:t>
            </a:r>
            <a:endParaRPr lang="en-US" sz="1600" b="1" i="1" dirty="0"/>
          </a:p>
          <a:p>
            <a:r>
              <a:rPr lang="en-US" b="1" dirty="0" smtClean="0"/>
              <a:t>° Sea Ice Loss Does Not Drive Deep Arctic Tropospheric Warming.</a:t>
            </a:r>
          </a:p>
          <a:p>
            <a:endParaRPr lang="en-US" b="1" dirty="0"/>
          </a:p>
          <a:p>
            <a:r>
              <a:rPr lang="en-US" b="1" dirty="0" smtClean="0"/>
              <a:t>° The Critical First </a:t>
            </a:r>
            <a:r>
              <a:rPr lang="en-US" b="1" dirty="0"/>
              <a:t>L</a:t>
            </a:r>
            <a:r>
              <a:rPr lang="en-US" b="1" dirty="0" smtClean="0"/>
              <a:t>ink </a:t>
            </a:r>
            <a:r>
              <a:rPr lang="en-US" b="1" dirty="0"/>
              <a:t>in the </a:t>
            </a:r>
            <a:r>
              <a:rPr lang="en-US" b="1" dirty="0" smtClean="0"/>
              <a:t>Chain </a:t>
            </a:r>
            <a:r>
              <a:rPr lang="en-US" b="1" dirty="0"/>
              <a:t>P</a:t>
            </a:r>
            <a:r>
              <a:rPr lang="en-US" b="1" dirty="0" smtClean="0"/>
              <a:t>roposed </a:t>
            </a:r>
            <a:r>
              <a:rPr lang="en-US" b="1" dirty="0"/>
              <a:t>to </a:t>
            </a:r>
            <a:r>
              <a:rPr lang="en-US" b="1" dirty="0" smtClean="0"/>
              <a:t>Connect Arctic Amplification to</a:t>
            </a:r>
          </a:p>
          <a:p>
            <a:r>
              <a:rPr lang="en-US" b="1" dirty="0"/>
              <a:t> </a:t>
            </a:r>
            <a:r>
              <a:rPr lang="en-US" b="1" dirty="0" smtClean="0"/>
              <a:t>  Mid</a:t>
            </a:r>
            <a:r>
              <a:rPr lang="en-US" b="1" dirty="0"/>
              <a:t>-</a:t>
            </a:r>
            <a:r>
              <a:rPr lang="en-US" b="1" dirty="0" smtClean="0"/>
              <a:t>latitude Weather Extremes is Weak. </a:t>
            </a:r>
          </a:p>
          <a:p>
            <a:endParaRPr lang="en-US" b="1" dirty="0"/>
          </a:p>
          <a:p>
            <a:r>
              <a:rPr lang="en-US" b="1" dirty="0" smtClean="0"/>
              <a:t>° Extreme Weather Responds to Arctic Amplification: Reduced Risks of Cold Extremes.</a:t>
            </a:r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° Arctic Change Impacts on Mid-latitudes are Mostly Undetectable, at This Time,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252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1607" y="272972"/>
            <a:ext cx="8299117" cy="461665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What Features of GP Climate Matter Most for Corn Production?</a:t>
            </a:r>
            <a:endParaRPr lang="en-US" sz="2400" b="1" dirty="0"/>
          </a:p>
        </p:txBody>
      </p:sp>
      <p:pic>
        <p:nvPicPr>
          <p:cNvPr id="4" name="Picture 3" descr="united-states-top-corn-producing-areas-map-1024x7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51" y="1246370"/>
            <a:ext cx="6351104" cy="48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50610" y="982870"/>
            <a:ext cx="2794000" cy="18658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7304" y="3887304"/>
            <a:ext cx="2528957" cy="14908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66705" y="3653017"/>
            <a:ext cx="2977905" cy="1569660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</a:t>
            </a:r>
            <a:r>
              <a:rPr lang="en-US" sz="1600" i="1" dirty="0" smtClean="0"/>
              <a:t>eriodic </a:t>
            </a:r>
            <a:r>
              <a:rPr lang="en-US" sz="1600" i="1" dirty="0"/>
              <a:t>weakening </a:t>
            </a:r>
            <a:r>
              <a:rPr lang="en-US" sz="1600" i="1" dirty="0" smtClean="0"/>
              <a:t>of trade</a:t>
            </a:r>
          </a:p>
          <a:p>
            <a:pPr algn="ctr"/>
            <a:r>
              <a:rPr lang="en-US" sz="1600" i="1" dirty="0" smtClean="0"/>
              <a:t> winds relaxes the tension </a:t>
            </a:r>
          </a:p>
          <a:p>
            <a:pPr algn="ctr"/>
            <a:r>
              <a:rPr lang="en-US" sz="1600" i="1" dirty="0" smtClean="0"/>
              <a:t>between cold tongue and warm pool.  An eastward movement </a:t>
            </a:r>
          </a:p>
          <a:p>
            <a:pPr algn="ctr"/>
            <a:r>
              <a:rPr lang="en-US" sz="1600" i="1" dirty="0"/>
              <a:t>o</a:t>
            </a:r>
            <a:r>
              <a:rPr lang="en-US" sz="1600" i="1" dirty="0" smtClean="0"/>
              <a:t>f  </a:t>
            </a:r>
            <a:r>
              <a:rPr lang="en-US" sz="1600" i="1" dirty="0"/>
              <a:t>warm water </a:t>
            </a:r>
            <a:r>
              <a:rPr lang="en-US" sz="1600" i="1" dirty="0" smtClean="0"/>
              <a:t>and rainfall </a:t>
            </a:r>
          </a:p>
          <a:p>
            <a:pPr algn="ctr"/>
            <a:r>
              <a:rPr lang="en-US" sz="1600" i="1" dirty="0" smtClean="0"/>
              <a:t>often results </a:t>
            </a:r>
            <a:r>
              <a:rPr lang="en-US" sz="1600" i="1" dirty="0"/>
              <a:t>in El </a:t>
            </a:r>
            <a:r>
              <a:rPr lang="en-US" sz="1600" i="1" dirty="0" err="1"/>
              <a:t>Niños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393" y="3128245"/>
            <a:ext cx="9000435" cy="27579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519517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0" y="5756338"/>
            <a:ext cx="1725351" cy="90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6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71" y="321178"/>
            <a:ext cx="4606196" cy="5974942"/>
          </a:xfrm>
          <a:prstGeom prst="rect">
            <a:avLst/>
          </a:prstGeom>
          <a:ln w="76200" cmpd="sng"/>
          <a:scene3d>
            <a:camera prst="perspectiveLeft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593" y="6135531"/>
            <a:ext cx="1293370" cy="675355"/>
          </a:xfrm>
          <a:prstGeom prst="rect">
            <a:avLst/>
          </a:prstGeom>
          <a:ln w="38100" cmpd="sng">
            <a:noFill/>
          </a:ln>
        </p:spPr>
      </p:pic>
      <p:sp>
        <p:nvSpPr>
          <p:cNvPr id="4" name="Oval 3"/>
          <p:cNvSpPr/>
          <p:nvPr/>
        </p:nvSpPr>
        <p:spPr>
          <a:xfrm>
            <a:off x="2884299" y="3480136"/>
            <a:ext cx="4291168" cy="2356722"/>
          </a:xfrm>
          <a:prstGeom prst="ellipse">
            <a:avLst/>
          </a:prstGeom>
          <a:noFill/>
          <a:ln w="381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50610" y="982870"/>
            <a:ext cx="2794000" cy="18658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7304" y="3887304"/>
            <a:ext cx="2528957" cy="14908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0"/>
            <a:ext cx="59128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9520" y="4043994"/>
            <a:ext cx="4394084" cy="91975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7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50610" y="982870"/>
            <a:ext cx="2794000" cy="18658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7304" y="3887304"/>
            <a:ext cx="2528957" cy="14908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0"/>
            <a:ext cx="59128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9520" y="4043994"/>
            <a:ext cx="4394084" cy="91975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928819" y="664732"/>
            <a:ext cx="0" cy="159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52559" y="876040"/>
            <a:ext cx="48665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61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50610" y="982870"/>
            <a:ext cx="2794000" cy="18658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7304" y="3887304"/>
            <a:ext cx="2528957" cy="14908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0"/>
            <a:ext cx="59128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9520" y="4043994"/>
            <a:ext cx="4394084" cy="91975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916950" y="664732"/>
            <a:ext cx="11869" cy="15668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52559" y="876040"/>
            <a:ext cx="48665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573831" y="2006061"/>
            <a:ext cx="0" cy="38677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03600" y="5657812"/>
            <a:ext cx="213462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73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7304" y="3887304"/>
            <a:ext cx="2528957" cy="14908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493" y="208308"/>
            <a:ext cx="8947231" cy="523220"/>
          </a:xfrm>
          <a:prstGeom prst="rect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How Has OBS Climate Changed During GP Growing Season?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063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85" y="1549972"/>
            <a:ext cx="5958548" cy="4674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628" y="890555"/>
            <a:ext cx="783234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Larger Surface Warming of the Arctic Than Rest of World : </a:t>
            </a:r>
            <a:r>
              <a:rPr lang="en-US" b="1" i="1" dirty="0" smtClean="0">
                <a:solidFill>
                  <a:srgbClr val="000000"/>
                </a:solidFill>
              </a:rPr>
              <a:t>Arctic Amplification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890390" y="3533021"/>
            <a:ext cx="849149" cy="99275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82335" y="4511172"/>
            <a:ext cx="45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97710" y="4496573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25437" y="451117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EQ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22281" y="6288385"/>
            <a:ext cx="551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</a:t>
            </a:r>
            <a:r>
              <a:rPr lang="en-US" i="1" dirty="0" err="1" smtClean="0"/>
              <a:t>Serreze</a:t>
            </a:r>
            <a:r>
              <a:rPr lang="en-US" i="1" dirty="0" smtClean="0"/>
              <a:t> and Barry, 2014: The Arctic Climate System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2875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7304" y="3887304"/>
            <a:ext cx="2528957" cy="14908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493" y="208308"/>
            <a:ext cx="8947231" cy="523220"/>
          </a:xfrm>
          <a:prstGeom prst="rect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How Has OBS Climate Changed During GP Growing Season?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2744" y="1496577"/>
            <a:ext cx="7795308" cy="13542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Since the </a:t>
            </a:r>
            <a:r>
              <a:rPr lang="en-US" sz="3200" b="1" dirty="0" smtClean="0"/>
              <a:t>Early </a:t>
            </a:r>
            <a:r>
              <a:rPr lang="en-US" sz="3200" b="1" dirty="0"/>
              <a:t>20</a:t>
            </a:r>
            <a:r>
              <a:rPr lang="en-US" sz="3200" b="1" baseline="30000" dirty="0"/>
              <a:t>th</a:t>
            </a:r>
            <a:r>
              <a:rPr lang="en-US" sz="3200" b="1" dirty="0"/>
              <a:t> Century, GP </a:t>
            </a:r>
            <a:r>
              <a:rPr lang="en-US" sz="3200" b="1" dirty="0" smtClean="0"/>
              <a:t>Climate Has Become </a:t>
            </a:r>
            <a:r>
              <a:rPr lang="en-US" sz="3200" b="1" i="1" u="sng" dirty="0"/>
              <a:t>M</a:t>
            </a:r>
            <a:r>
              <a:rPr lang="en-US" sz="3200" b="1" i="1" u="sng" dirty="0" smtClean="0"/>
              <a:t>ore Favorable </a:t>
            </a:r>
            <a:r>
              <a:rPr lang="en-US" sz="3200" b="1" dirty="0"/>
              <a:t>for </a:t>
            </a:r>
            <a:r>
              <a:rPr lang="en-US" sz="3200" b="1" dirty="0" smtClean="0"/>
              <a:t>Corn Production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6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bs.jja_ppt.time.1895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14390" y="4553265"/>
            <a:ext cx="1787669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/>
              <a:t>2012 “Flash Drought”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588810" y="4346583"/>
            <a:ext cx="443971" cy="1238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54079" y="4817225"/>
            <a:ext cx="128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Data: NOAA NCEI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8916" y="151140"/>
            <a:ext cx="7671190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Summers Have Become Wetter Over the Corn Belt</a:t>
            </a:r>
            <a:endParaRPr lang="en-US" sz="2800" b="1" dirty="0"/>
          </a:p>
        </p:txBody>
      </p:sp>
      <p:sp>
        <p:nvSpPr>
          <p:cNvPr id="8" name="Oval 7"/>
          <p:cNvSpPr/>
          <p:nvPr/>
        </p:nvSpPr>
        <p:spPr>
          <a:xfrm flipH="1">
            <a:off x="6540499" y="1746250"/>
            <a:ext cx="1259417" cy="2600333"/>
          </a:xfrm>
          <a:prstGeom prst="ellipse">
            <a:avLst/>
          </a:prstGeom>
          <a:noFill/>
          <a:ln w="57150" cmpd="sng"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0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obs.jja_tmax.time.1895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82168" y="1951317"/>
            <a:ext cx="722744" cy="17964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01877" y="1818076"/>
            <a:ext cx="136760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/>
              <a:t>“Hot Dustbowl”</a:t>
            </a:r>
            <a:endParaRPr lang="en-US" sz="14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52347" y="2209427"/>
            <a:ext cx="629821" cy="351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484046" y="2942463"/>
            <a:ext cx="1300938" cy="169320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0506" y="4666643"/>
            <a:ext cx="187930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/>
              <a:t>“Cool Current Regime”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05272" y="4294961"/>
            <a:ext cx="371697" cy="3407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51786" y="4813645"/>
            <a:ext cx="1289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Data: NOAA NCEI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668" y="222251"/>
            <a:ext cx="9017012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Summer Daytime Temperatures Have Become Cooler in the Corn Belt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7787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2111" y="76012"/>
            <a:ext cx="8866054" cy="523220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Has </a:t>
            </a:r>
            <a:r>
              <a:rPr lang="en-US" sz="2800" b="1" i="1" u="sng" dirty="0" smtClean="0"/>
              <a:t>Arctic Change </a:t>
            </a:r>
            <a:r>
              <a:rPr lang="en-US" sz="2800" b="1" dirty="0" smtClean="0"/>
              <a:t>Caused the More Favorable GP Climate?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867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58369" y="847427"/>
            <a:ext cx="73836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Atmosphere Model* </a:t>
            </a:r>
            <a:r>
              <a:rPr lang="en-US" sz="2000" dirty="0" smtClean="0"/>
              <a:t>driven by </a:t>
            </a:r>
            <a:r>
              <a:rPr lang="en-US" sz="2000" dirty="0"/>
              <a:t>observed </a:t>
            </a:r>
            <a:r>
              <a:rPr lang="en-US" sz="2000" dirty="0" smtClean="0"/>
              <a:t>monthly varying sea ice, sea surface temperatures, and GHGs since 1979.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(</a:t>
            </a:r>
            <a:r>
              <a:rPr lang="en-US" sz="2000" b="1" i="1" dirty="0" smtClean="0"/>
              <a:t>Historical</a:t>
            </a:r>
            <a:r>
              <a:rPr lang="en-US" sz="2000" dirty="0" smtClean="0"/>
              <a:t> </a:t>
            </a:r>
            <a:r>
              <a:rPr lang="en-US" sz="2000" b="1" i="1" dirty="0" smtClean="0"/>
              <a:t>AMIP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Atmosphere Model* </a:t>
            </a:r>
            <a:r>
              <a:rPr lang="en-US" sz="2000" dirty="0"/>
              <a:t>driven by observed monthly </a:t>
            </a:r>
            <a:r>
              <a:rPr lang="en-US" sz="2000" dirty="0" smtClean="0"/>
              <a:t>varyin</a:t>
            </a:r>
            <a:r>
              <a:rPr lang="en-US" sz="2000" dirty="0"/>
              <a:t>g</a:t>
            </a:r>
            <a:r>
              <a:rPr lang="en-US" sz="2000" dirty="0" smtClean="0"/>
              <a:t> </a:t>
            </a:r>
            <a:r>
              <a:rPr lang="en-US" sz="2000" dirty="0"/>
              <a:t>sea surface </a:t>
            </a:r>
            <a:r>
              <a:rPr lang="en-US" sz="2000" dirty="0" smtClean="0"/>
              <a:t>temperatures, GHGs </a:t>
            </a:r>
            <a:r>
              <a:rPr lang="en-US" sz="2000" dirty="0"/>
              <a:t>since 1979</a:t>
            </a:r>
            <a:r>
              <a:rPr lang="en-US" sz="2000" dirty="0" smtClean="0"/>
              <a:t>. Polar sea ice held fixed, according to 1979-1989 climatology.</a:t>
            </a:r>
          </a:p>
          <a:p>
            <a:r>
              <a:rPr lang="en-US" sz="2000" dirty="0" smtClean="0"/>
              <a:t>      </a:t>
            </a:r>
            <a:r>
              <a:rPr lang="en-US" sz="2000" i="1" dirty="0" smtClean="0"/>
              <a:t>(</a:t>
            </a:r>
            <a:r>
              <a:rPr lang="en-US" sz="2000" b="1" i="1" dirty="0" smtClean="0"/>
              <a:t>Counterfactual CLIM_POLAR</a:t>
            </a:r>
            <a:r>
              <a:rPr lang="en-US" sz="2000" i="1" dirty="0" smtClean="0"/>
              <a:t>)</a:t>
            </a:r>
            <a:endParaRPr lang="en-US" sz="2000" i="1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ea typeface="Lucida Grande"/>
                <a:cs typeface="Lucida Grande"/>
              </a:rPr>
              <a:t>ΔICE = AMIP – CLIM_POLAR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58369" y="57684"/>
            <a:ext cx="7433946" cy="461665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Historical and </a:t>
            </a:r>
            <a:r>
              <a:rPr lang="en-US" sz="2400" b="1" i="1" dirty="0" smtClean="0"/>
              <a:t>Counterfactua</a:t>
            </a:r>
            <a:r>
              <a:rPr lang="en-US" sz="2400" b="1" dirty="0" smtClean="0"/>
              <a:t>l Climate Model Simulations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55294" y="5043105"/>
            <a:ext cx="70867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*ECHAM5, global model ~85km spatial resolution, 30-member ensembles</a:t>
            </a:r>
          </a:p>
          <a:p>
            <a:r>
              <a:rPr lang="en-US" dirty="0" smtClean="0"/>
              <a:t>                                     </a:t>
            </a:r>
            <a:r>
              <a:rPr lang="en-US" sz="1600" dirty="0" smtClean="0"/>
              <a:t>see </a:t>
            </a:r>
            <a:r>
              <a:rPr lang="en-US" sz="1600" dirty="0" err="1" smtClean="0"/>
              <a:t>Perlwitz</a:t>
            </a:r>
            <a:r>
              <a:rPr lang="en-US" sz="1600" dirty="0" smtClean="0"/>
              <a:t> et al. 2015</a:t>
            </a:r>
          </a:p>
          <a:p>
            <a:r>
              <a:rPr lang="en-US" sz="1600" dirty="0" smtClean="0"/>
              <a:t>  </a:t>
            </a:r>
            <a:r>
              <a:rPr lang="en-US" sz="1400" dirty="0" smtClean="0"/>
              <a:t> also Screen et al. (2013a,b); Screen et al. (2015); Mori et al. 2014 for other modeling studies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288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_1979_2014_stddev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66" y="846744"/>
            <a:ext cx="4481023" cy="5879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2735" y="39472"/>
            <a:ext cx="7203214" cy="584776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July and August Climatological Variability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27415" y="1766334"/>
            <a:ext cx="461665" cy="13619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/>
              <a:t>Observations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7415" y="4635227"/>
            <a:ext cx="461665" cy="7149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dirty="0" smtClean="0"/>
              <a:t>Model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03528" y="341925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°C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63055" y="3419252"/>
            <a:ext cx="129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dirty="0" smtClean="0"/>
              <a:t>m/month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895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_2004_2014_sic_JA_ECHAM5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79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8877" y="136974"/>
            <a:ext cx="6560009" cy="584776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Observed July/August Sea Ice Change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4882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ummer_fig_2005_2014_combine_pr_standd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1" y="841976"/>
            <a:ext cx="8367928" cy="5545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81" y="63586"/>
            <a:ext cx="9021746" cy="523220"/>
          </a:xfrm>
          <a:prstGeom prst="rect">
            <a:avLst/>
          </a:prstGeom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Simulated Impact of Sea ice Change on July/August Climate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30200" y="5793034"/>
            <a:ext cx="144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Standardized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42414" y="5815137"/>
            <a:ext cx="144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Standardized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896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577" y="115548"/>
            <a:ext cx="9055766" cy="4524316"/>
          </a:xfrm>
          <a:prstGeom prst="rect">
            <a:avLst/>
          </a:prstGeom>
          <a:ln w="57150" cmpd="sng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    </a:t>
            </a:r>
            <a:r>
              <a:rPr lang="en-US" sz="3200" b="1" u="sng" dirty="0" smtClean="0"/>
              <a:t> Interpretation</a:t>
            </a:r>
          </a:p>
          <a:p>
            <a:endParaRPr lang="en-US" b="1" i="1" dirty="0"/>
          </a:p>
          <a:p>
            <a:r>
              <a:rPr lang="en-US" sz="2000" b="1" dirty="0" smtClean="0"/>
              <a:t>° Arctic climate response to sea ice loss is relatively small in summer:  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Physical reason:  ° small air-sea contrast at that time of year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                       °  small summer heat exchange between ocean/atmosphere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                       °  limited thermodynamic response to summer sea ice loss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                          (different from winter; see also </a:t>
            </a:r>
            <a:r>
              <a:rPr lang="en-US" b="1" i="1" dirty="0" err="1" smtClean="0"/>
              <a:t>Deser</a:t>
            </a:r>
            <a:r>
              <a:rPr lang="en-US" b="1" i="1" dirty="0" smtClean="0"/>
              <a:t> et al. 2010)</a:t>
            </a:r>
          </a:p>
          <a:p>
            <a:endParaRPr lang="en-US" b="1" i="1" dirty="0"/>
          </a:p>
          <a:p>
            <a:r>
              <a:rPr lang="en-US" b="1" i="1" dirty="0" smtClean="0"/>
              <a:t>° </a:t>
            </a:r>
            <a:r>
              <a:rPr lang="en-US" sz="2000" b="1" dirty="0" smtClean="0"/>
              <a:t>No detectable effect of Arctic change on continental US summer rainfall/</a:t>
            </a:r>
            <a:r>
              <a:rPr lang="en-US" sz="2000" b="1" dirty="0" err="1" smtClean="0"/>
              <a:t>sfcT</a:t>
            </a:r>
            <a:r>
              <a:rPr lang="en-US" sz="2000" b="1" dirty="0" smtClean="0"/>
              <a:t>: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Physical reason: ° Little remote dynamical response in summer to Arctic sea ice loss</a:t>
            </a:r>
          </a:p>
          <a:p>
            <a:r>
              <a:rPr lang="en-US" b="1" i="1" dirty="0" smtClean="0"/>
              <a:t>                                         ° Monthly/daily summertime GP variability insensitive to Arctic change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                    </a:t>
            </a:r>
            <a:r>
              <a:rPr lang="en-US" b="1" i="1" dirty="0"/>
              <a:t>°  </a:t>
            </a:r>
            <a:r>
              <a:rPr lang="en-US" b="1" i="1" dirty="0" smtClean="0"/>
              <a:t>Typical </a:t>
            </a:r>
            <a:r>
              <a:rPr lang="en-US" b="1" i="1" dirty="0"/>
              <a:t>summertime GP variability an order of magnitude larger</a:t>
            </a:r>
          </a:p>
          <a:p>
            <a:r>
              <a:rPr lang="en-US" b="1" i="1" dirty="0"/>
              <a:t>                                            </a:t>
            </a:r>
            <a:r>
              <a:rPr lang="en-US" b="1" i="1" dirty="0" smtClean="0"/>
              <a:t>than </a:t>
            </a:r>
            <a:r>
              <a:rPr lang="en-US" b="1" i="1" dirty="0"/>
              <a:t>sea ice </a:t>
            </a:r>
            <a:r>
              <a:rPr lang="en-US" b="1" i="1" dirty="0" smtClean="0"/>
              <a:t>related impacts</a:t>
            </a:r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                     ° Dynamic and thermodynamic links are ineffective.              </a:t>
            </a:r>
          </a:p>
          <a:p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50611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3366" y="1558584"/>
            <a:ext cx="8428771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° Sea Ice Change is Currently a Major Climate Change Driver </a:t>
            </a:r>
            <a:r>
              <a:rPr lang="en-US" b="1" i="1" dirty="0" smtClean="0"/>
              <a:t>in the Arctic</a:t>
            </a:r>
          </a:p>
          <a:p>
            <a:endParaRPr lang="en-US" b="1" dirty="0"/>
          </a:p>
          <a:p>
            <a:r>
              <a:rPr lang="en-US" b="1" dirty="0" smtClean="0"/>
              <a:t>° A Significant Factor Causing Arctic Change is Human-Induced GHG Emissions</a:t>
            </a:r>
          </a:p>
          <a:p>
            <a:endParaRPr lang="en-US" b="1" dirty="0"/>
          </a:p>
          <a:p>
            <a:r>
              <a:rPr lang="en-US" b="1" dirty="0" smtClean="0"/>
              <a:t>° Natural Variability Also Causes Arctic Change on Multi-Decadal Scales</a:t>
            </a:r>
          </a:p>
          <a:p>
            <a:endParaRPr lang="en-US" b="1" dirty="0"/>
          </a:p>
          <a:p>
            <a:r>
              <a:rPr lang="en-US" b="1" dirty="0" smtClean="0"/>
              <a:t>°A Changing Arctic is Not Materially Affecting Ag/Water Resources in the Central U.S.</a:t>
            </a:r>
          </a:p>
          <a:p>
            <a:endParaRPr lang="en-US" b="1" dirty="0"/>
          </a:p>
          <a:p>
            <a:r>
              <a:rPr lang="en-US" b="1" dirty="0" smtClean="0"/>
              <a:t>° Climate in the Corn Belt Has Become More Favorable for Yields over the Last Century</a:t>
            </a:r>
          </a:p>
          <a:p>
            <a:endParaRPr lang="en-US" b="1" dirty="0"/>
          </a:p>
          <a:p>
            <a:r>
              <a:rPr lang="en-US" b="1" dirty="0" smtClean="0"/>
              <a:t>° A Changing Arctic Is Not The Cause for The More Favorable Summer GP Climate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60920" y="174509"/>
            <a:ext cx="201239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9061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7780" y="773763"/>
            <a:ext cx="551781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Arctic Surface Warming Accelerated as Sea Ice Melted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23747" y="1519157"/>
            <a:ext cx="20898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Extra Slides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294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_1979_2014_stdd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5227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0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Winter_fig_2005_2014_combine_pr_standd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7780" y="773763"/>
            <a:ext cx="551781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Arctic Surface Warming Accelerated as Sea Ice Melted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300px-Arctic_sea_ice_loss_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6" y="1307873"/>
            <a:ext cx="7886967" cy="549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0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7780" y="773763"/>
            <a:ext cx="551781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Arctic Surface Warming Accelerated as Sea Ice Melted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gistemp-coverage-zon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841500"/>
            <a:ext cx="4648200" cy="317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7450" y="5499568"/>
            <a:ext cx="378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Data based on the NASA GISS analysis</a:t>
            </a:r>
            <a:endParaRPr lang="en-US" i="1" dirty="0"/>
          </a:p>
        </p:txBody>
      </p:sp>
      <p:sp>
        <p:nvSpPr>
          <p:cNvPr id="10" name="Oval 9"/>
          <p:cNvSpPr/>
          <p:nvPr/>
        </p:nvSpPr>
        <p:spPr>
          <a:xfrm>
            <a:off x="6116681" y="1956300"/>
            <a:ext cx="863510" cy="1737311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7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7780" y="890555"/>
            <a:ext cx="58591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Arctic Sea Ice Loss Largely Due to Human-Induced Change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2281" y="6288385"/>
            <a:ext cx="551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</a:t>
            </a:r>
            <a:r>
              <a:rPr lang="en-US" i="1" dirty="0" err="1" smtClean="0"/>
              <a:t>Serreze</a:t>
            </a:r>
            <a:r>
              <a:rPr lang="en-US" i="1" dirty="0" smtClean="0"/>
              <a:t> and Barry, 2014: The Arctic Climate System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928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384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7780" y="890555"/>
            <a:ext cx="58591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Arctic Sea Ice Loss Largely Due to Human-</a:t>
            </a:r>
            <a:r>
              <a:rPr lang="en-US" b="1" smtClean="0">
                <a:solidFill>
                  <a:srgbClr val="000000"/>
                </a:solidFill>
              </a:rPr>
              <a:t>Induced Change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2281" y="6288385"/>
            <a:ext cx="551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</a:t>
            </a:r>
            <a:r>
              <a:rPr lang="en-US" i="1" dirty="0" err="1" smtClean="0"/>
              <a:t>Serreze</a:t>
            </a:r>
            <a:r>
              <a:rPr lang="en-US" i="1" dirty="0" smtClean="0"/>
              <a:t> and Barry, 2014: The Arctic Climate System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12" y="1406131"/>
            <a:ext cx="8632888" cy="48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8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23752" y="2848743"/>
            <a:ext cx="914400" cy="257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565" y="3174803"/>
            <a:ext cx="2131392" cy="7125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3589" y="3128245"/>
            <a:ext cx="1124563" cy="32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01336" y="88373"/>
            <a:ext cx="6522940" cy="584776"/>
          </a:xfrm>
          <a:prstGeom prst="rect">
            <a:avLst/>
          </a:prstGeom>
          <a:ln w="28575" cmpd="sng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What is Known About Arctic Change?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28452" y="805891"/>
            <a:ext cx="5429692" cy="55399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• The Arctic Has Warmed Throughout the Troposphere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                                             </a:t>
            </a:r>
            <a:r>
              <a:rPr lang="en-US" sz="1200" b="1" i="1" dirty="0" smtClean="0">
                <a:solidFill>
                  <a:srgbClr val="000000"/>
                </a:solidFill>
              </a:rPr>
              <a:t>(Recent Decade Compared to 1980s) 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4741" y="6443245"/>
            <a:ext cx="737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</a:t>
            </a:r>
            <a:r>
              <a:rPr lang="en-US" sz="1400" i="1" dirty="0" smtClean="0"/>
              <a:t>rom </a:t>
            </a:r>
            <a:r>
              <a:rPr lang="en-US" sz="1400" i="1" dirty="0" err="1" smtClean="0"/>
              <a:t>Perlwitz</a:t>
            </a:r>
            <a:r>
              <a:rPr lang="en-US" sz="1400" i="1" dirty="0" smtClean="0"/>
              <a:t> et al , 2015 : Assessing Why the Arctic Has Warmed and Linkages to Lower Latitudes</a:t>
            </a:r>
            <a:endParaRPr lang="en-US" sz="14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94" y="1514351"/>
            <a:ext cx="5276772" cy="29837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27028" y="5058078"/>
            <a:ext cx="657256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Little or No Arctic Amplification in the Middle and Upper Troposphere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606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26031</TotalTime>
  <Words>1224</Words>
  <Application>Microsoft Macintosh PowerPoint</Application>
  <PresentationFormat>On-screen Show (4:3)</PresentationFormat>
  <Paragraphs>153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Niño Rapid Response</dc:title>
  <dc:creator>PSD NOAA</dc:creator>
  <cp:lastModifiedBy>PSD NOAA</cp:lastModifiedBy>
  <cp:revision>132</cp:revision>
  <cp:lastPrinted>2015-10-30T16:21:13Z</cp:lastPrinted>
  <dcterms:created xsi:type="dcterms:W3CDTF">2015-08-07T19:00:31Z</dcterms:created>
  <dcterms:modified xsi:type="dcterms:W3CDTF">2015-10-30T21:56:07Z</dcterms:modified>
</cp:coreProperties>
</file>