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7" r:id="rId3"/>
    <p:sldId id="258" r:id="rId4"/>
    <p:sldId id="257" r:id="rId5"/>
    <p:sldId id="259" r:id="rId6"/>
    <p:sldId id="275" r:id="rId7"/>
    <p:sldId id="260" r:id="rId8"/>
    <p:sldId id="261" r:id="rId9"/>
    <p:sldId id="269" r:id="rId10"/>
    <p:sldId id="262" r:id="rId11"/>
    <p:sldId id="263" r:id="rId12"/>
    <p:sldId id="264" r:id="rId13"/>
    <p:sldId id="265" r:id="rId14"/>
    <p:sldId id="276" r:id="rId15"/>
    <p:sldId id="272" r:id="rId16"/>
    <p:sldId id="268" r:id="rId17"/>
    <p:sldId id="278" r:id="rId18"/>
    <p:sldId id="279" r:id="rId19"/>
    <p:sldId id="271" r:id="rId20"/>
    <p:sldId id="280" r:id="rId21"/>
    <p:sldId id="282" r:id="rId22"/>
    <p:sldId id="281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27B93-EAD9-9640-8FC3-2807104E6F68}" type="datetimeFigureOut">
              <a:rPr lang="en-US" smtClean="0"/>
              <a:t>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DDB0F-6C58-B743-9339-BFCE04A0F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91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1F157-8433-B44D-B335-7B62988163C3}" type="datetimeFigureOut">
              <a:rPr lang="en-US" smtClean="0"/>
              <a:t>1/21/11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15D27-D961-CF48-9B54-59EED80B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7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21E6-119E-974A-984D-F2E578AAA6CF}" type="datetime1">
              <a:rPr lang="en-US" smtClean="0"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1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D314-FFE1-EB44-BC98-0BA56EEEE940}" type="datetime1">
              <a:rPr lang="en-US" smtClean="0"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3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24D1-0E83-7547-8140-804C6CDCFEB9}" type="datetime1">
              <a:rPr lang="en-US" smtClean="0"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1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6684-0229-A345-A5E3-9B9336B3A10A}" type="datetime1">
              <a:rPr lang="en-US" smtClean="0"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2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6904-48DA-934A-88C3-00ECDCB01AC6}" type="datetime1">
              <a:rPr lang="en-US" smtClean="0"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2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8AE9-BBA0-E342-9DD2-6077E70D1E48}" type="datetime1">
              <a:rPr lang="en-US" smtClean="0"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9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3435-5C27-BE43-A518-48868A22AE92}" type="datetime1">
              <a:rPr lang="en-US" smtClean="0"/>
              <a:t>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7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FC82-16BC-2C4D-ACFC-6A95454728F0}" type="datetime1">
              <a:rPr lang="en-US" smtClean="0"/>
              <a:t>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4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7829-5E5A-524F-9E09-50ABFF6B2F4C}" type="datetime1">
              <a:rPr lang="en-US" smtClean="0"/>
              <a:t>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6C63-5F0D-1241-B5E8-350B4CFE9D29}" type="datetime1">
              <a:rPr lang="en-US" smtClean="0"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0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1D83-B240-6C4E-AE95-AF93EAA27C06}" type="datetime1">
              <a:rPr lang="en-US" smtClean="0"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921B-9A3B-4548-8724-55441DB98F99}" type="datetime1">
              <a:rPr lang="en-US" smtClean="0"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C879-4354-F14E-B3FD-0BF6D130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0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131" y="2130425"/>
            <a:ext cx="8677436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A kernel-density based </a:t>
            </a:r>
            <a:br>
              <a:rPr lang="en-US" sz="4800" dirty="0" smtClean="0"/>
            </a:br>
            <a:r>
              <a:rPr lang="en-US" sz="4800" dirty="0" smtClean="0"/>
              <a:t>ensemble filter </a:t>
            </a:r>
            <a:r>
              <a:rPr lang="en-US" sz="4800" dirty="0" smtClean="0"/>
              <a:t>applicable (?) </a:t>
            </a:r>
            <a:r>
              <a:rPr lang="en-US" sz="4800" dirty="0" smtClean="0"/>
              <a:t>to </a:t>
            </a:r>
            <a:br>
              <a:rPr lang="en-US" sz="4800" dirty="0" smtClean="0"/>
            </a:br>
            <a:r>
              <a:rPr lang="en-US" sz="4800" dirty="0" smtClean="0"/>
              <a:t>high-dimensional systems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260" y="4321069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Tom Hamill</a:t>
            </a:r>
          </a:p>
          <a:p>
            <a:r>
              <a:rPr lang="en-US" sz="2800" dirty="0" smtClean="0"/>
              <a:t>NOAA Earth System Research Lab</a:t>
            </a:r>
          </a:p>
          <a:p>
            <a:r>
              <a:rPr lang="en-US" sz="2800" dirty="0" smtClean="0"/>
              <a:t>Physical Sciences Division</a:t>
            </a:r>
            <a:endParaRPr lang="en-US" sz="2800" dirty="0"/>
          </a:p>
        </p:txBody>
      </p:sp>
      <p:pic>
        <p:nvPicPr>
          <p:cNvPr id="4" name="Picture 4" descr="dsrc_glo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6429" y="146438"/>
            <a:ext cx="2365138" cy="164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822434" y="146437"/>
            <a:ext cx="1250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AD7A3A"/>
                </a:solidFill>
                <a:latin typeface="Calibri"/>
              </a:rPr>
              <a:t>NOAA Earth System</a:t>
            </a:r>
          </a:p>
          <a:p>
            <a:r>
              <a:rPr lang="en-US" sz="1000" dirty="0">
                <a:solidFill>
                  <a:srgbClr val="AD7A3A"/>
                </a:solidFill>
                <a:latin typeface="Calibri"/>
              </a:rPr>
              <a:t>Research Laboratory</a:t>
            </a:r>
          </a:p>
        </p:txBody>
      </p:sp>
      <p:pic>
        <p:nvPicPr>
          <p:cNvPr id="6" name="Picture 5" descr="NOA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" y="56031"/>
            <a:ext cx="1602619" cy="1625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0879" y="6398420"/>
            <a:ext cx="5480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Presentation at 91st AMS Annual, Seattle, WA,  15th IOAS-AOLS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errors introduced with</a:t>
            </a:r>
            <a:br>
              <a:rPr lang="en-US" dirty="0" smtClean="0"/>
            </a:br>
            <a:r>
              <a:rPr lang="en-US" dirty="0" smtClean="0"/>
              <a:t>rank histogram filter (RHF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23" y="1848454"/>
            <a:ext cx="8229600" cy="4525963"/>
          </a:xfrm>
        </p:spPr>
        <p:txBody>
          <a:bodyPr/>
          <a:lstStyle/>
          <a:p>
            <a:r>
              <a:rPr lang="en-US" dirty="0" smtClean="0"/>
              <a:t>Ensembles may, due to sampling variability, have large or small deviations between members.   Are there consequences of having 1/(n+1) probability between each?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50928" y="4407799"/>
            <a:ext cx="76289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450034" y="4342359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68617" y="4342359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33759" y="4348325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12728" y="4351767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72284" y="4351767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27380" y="4357873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91337" y="4351767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47005" y="4351767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39718" y="4351767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37547" y="4351767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94620" y="4351767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18672" y="4342359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12728" y="4463830"/>
            <a:ext cx="0" cy="7494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867239" y="4454422"/>
            <a:ext cx="0" cy="7494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47005" y="5318351"/>
            <a:ext cx="224472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same 1/(n+1) </a:t>
            </a:r>
          </a:p>
          <a:p>
            <a:r>
              <a:rPr lang="en-US" sz="2400" dirty="0" smtClean="0"/>
              <a:t>probability mass</a:t>
            </a:r>
          </a:p>
          <a:p>
            <a:r>
              <a:rPr lang="en-US" sz="2400" dirty="0" smtClean="0"/>
              <a:t>between both?</a:t>
            </a:r>
            <a:endParaRPr lang="en-US" sz="2400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787"/>
            <a:ext cx="8646764" cy="5321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35" y="5658025"/>
            <a:ext cx="8225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Surprisingly, the gap between the 1st and 2nd ensemble member in the prior </a:t>
            </a:r>
          </a:p>
          <a:p>
            <a:r>
              <a:rPr lang="en-US" sz="2000" dirty="0" smtClean="0"/>
              <a:t>is obliterated with the rank histogram filter.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5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density approach?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observation prior with kernel density estimation techniques.</a:t>
            </a:r>
            <a:endParaRPr lang="en-US" dirty="0"/>
          </a:p>
        </p:txBody>
      </p:sp>
      <p:pic>
        <p:nvPicPr>
          <p:cNvPr id="5" name="Picture 4" descr="Comparison_of_1D_histogram_and_K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4" y="2731030"/>
            <a:ext cx="7171016" cy="3585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459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Wikipedia, “kernel density estimation.”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5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5" y="198252"/>
            <a:ext cx="3413129" cy="216015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Example of observation</a:t>
            </a:r>
            <a:br>
              <a:rPr lang="en-US" sz="2800" dirty="0" smtClean="0"/>
            </a:br>
            <a:r>
              <a:rPr lang="en-US" sz="2800" dirty="0" smtClean="0"/>
              <a:t>prior update with</a:t>
            </a:r>
            <a:br>
              <a:rPr lang="en-US" sz="2800" dirty="0" smtClean="0"/>
            </a:br>
            <a:r>
              <a:rPr lang="en-US" sz="2800" dirty="0" smtClean="0"/>
              <a:t>“kernel density filter”</a:t>
            </a:r>
            <a:br>
              <a:rPr lang="en-US" sz="2800" dirty="0" smtClean="0"/>
            </a:br>
            <a:r>
              <a:rPr lang="en-US" sz="2800" dirty="0" smtClean="0"/>
              <a:t>(KDF)</a:t>
            </a:r>
            <a:endParaRPr lang="en-US" sz="2800" dirty="0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721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3236" y="2482533"/>
            <a:ext cx="325091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If prior ensemble is significantly</a:t>
            </a:r>
          </a:p>
          <a:p>
            <a:r>
              <a:rPr lang="en-US" sz="1600" dirty="0" smtClean="0"/>
              <a:t>non-Gaussian (as determined</a:t>
            </a:r>
          </a:p>
          <a:p>
            <a:r>
              <a:rPr lang="en-US" sz="1600" dirty="0" smtClean="0"/>
              <a:t>through Kolmogorov-Smirnov test)</a:t>
            </a:r>
          </a:p>
          <a:p>
            <a:r>
              <a:rPr lang="en-US" sz="1600" dirty="0" smtClean="0"/>
              <a:t>then replace standard ensemble</a:t>
            </a:r>
          </a:p>
          <a:p>
            <a:r>
              <a:rPr lang="en-US" sz="1600" dirty="0" smtClean="0"/>
              <a:t>filter’s </a:t>
            </a:r>
            <a:r>
              <a:rPr lang="en-US" sz="1600" dirty="0" err="1" smtClean="0"/>
              <a:t>obs</a:t>
            </a:r>
            <a:r>
              <a:rPr lang="en-US" sz="1600" dirty="0" smtClean="0"/>
              <a:t> prior update with KDF</a:t>
            </a:r>
          </a:p>
          <a:p>
            <a:r>
              <a:rPr lang="en-US" sz="1600" dirty="0" smtClean="0"/>
              <a:t>update.  Model the observation</a:t>
            </a:r>
          </a:p>
          <a:p>
            <a:r>
              <a:rPr lang="en-US" sz="1600" dirty="0" smtClean="0"/>
              <a:t>prior (black lines, panel a) with </a:t>
            </a:r>
          </a:p>
          <a:p>
            <a:r>
              <a:rPr lang="en-US" sz="1600" dirty="0" smtClean="0"/>
              <a:t>kernel density estimation.  Construct</a:t>
            </a:r>
          </a:p>
          <a:p>
            <a:r>
              <a:rPr lang="en-US" sz="1600" dirty="0" smtClean="0"/>
              <a:t>posterior as product of prior and</a:t>
            </a:r>
          </a:p>
          <a:p>
            <a:r>
              <a:rPr lang="en-US" sz="1600" dirty="0" smtClean="0"/>
              <a:t>likelihood (panel a).  Generate </a:t>
            </a:r>
          </a:p>
          <a:p>
            <a:r>
              <a:rPr lang="en-US" sz="1600" dirty="0" smtClean="0"/>
              <a:t>posterior</a:t>
            </a:r>
            <a:r>
              <a:rPr lang="en-US" sz="1600" dirty="0"/>
              <a:t> </a:t>
            </a:r>
            <a:r>
              <a:rPr lang="en-US" sz="1600" dirty="0" smtClean="0"/>
              <a:t>members by finding the </a:t>
            </a:r>
          </a:p>
          <a:p>
            <a:r>
              <a:rPr lang="en-US" sz="1600" dirty="0" smtClean="0"/>
              <a:t>ensemble members’ </a:t>
            </a:r>
            <a:r>
              <a:rPr lang="en-US" sz="1600" dirty="0" err="1" smtClean="0"/>
              <a:t>quantiles</a:t>
            </a:r>
            <a:r>
              <a:rPr lang="en-US" sz="1600" dirty="0" smtClean="0"/>
              <a:t> in the </a:t>
            </a:r>
          </a:p>
          <a:p>
            <a:r>
              <a:rPr lang="en-US" sz="1600" dirty="0" smtClean="0"/>
              <a:t>prior </a:t>
            </a:r>
            <a:r>
              <a:rPr lang="en-US" sz="1600" dirty="0" err="1" smtClean="0"/>
              <a:t>cdf</a:t>
            </a:r>
            <a:r>
              <a:rPr lang="en-US" sz="1600" dirty="0" smtClean="0"/>
              <a:t>.  Posterior members</a:t>
            </a:r>
          </a:p>
          <a:p>
            <a:r>
              <a:rPr lang="en-US" sz="1600" dirty="0" smtClean="0"/>
              <a:t>are the values associated with those</a:t>
            </a:r>
          </a:p>
          <a:p>
            <a:r>
              <a:rPr lang="en-US" sz="1600" dirty="0" err="1" smtClean="0"/>
              <a:t>quantiles</a:t>
            </a:r>
            <a:r>
              <a:rPr lang="en-US" sz="1600" dirty="0" smtClean="0"/>
              <a:t> in posterior </a:t>
            </a:r>
            <a:r>
              <a:rPr lang="en-US" sz="1600" dirty="0" err="1" smtClean="0"/>
              <a:t>cdf</a:t>
            </a:r>
            <a:r>
              <a:rPr lang="en-US" sz="1600" dirty="0" smtClean="0"/>
              <a:t> (panel b).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apply KDF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much more expensive than EnKF, </a:t>
            </a:r>
            <a:r>
              <a:rPr lang="en-US" dirty="0" err="1" smtClean="0"/>
              <a:t>EnSRF</a:t>
            </a:r>
            <a:r>
              <a:rPr lang="en-US" dirty="0" smtClean="0"/>
              <a:t>, </a:t>
            </a:r>
            <a:r>
              <a:rPr lang="en-US" dirty="0" err="1" smtClean="0"/>
              <a:t>EnAF</a:t>
            </a:r>
            <a:r>
              <a:rPr lang="en-US" dirty="0" smtClean="0"/>
              <a:t> for updating </a:t>
            </a:r>
            <a:r>
              <a:rPr lang="en-US" dirty="0" err="1" smtClean="0"/>
              <a:t>obs</a:t>
            </a:r>
            <a:r>
              <a:rPr lang="en-US" dirty="0" smtClean="0"/>
              <a:t> prior.</a:t>
            </a:r>
          </a:p>
          <a:p>
            <a:r>
              <a:rPr lang="en-US" dirty="0" smtClean="0"/>
              <a:t>My choice: </a:t>
            </a:r>
            <a:r>
              <a:rPr lang="en-US" dirty="0"/>
              <a:t>u</a:t>
            </a:r>
            <a:r>
              <a:rPr lang="en-US" dirty="0" smtClean="0"/>
              <a:t>se only when observation prior is statistically significantly non-Gaussian (Kolmogorov-Smirnov test, α=0.05)</a:t>
            </a:r>
          </a:p>
          <a:p>
            <a:r>
              <a:rPr lang="en-US" dirty="0" smtClean="0"/>
              <a:t>Departures from </a:t>
            </a:r>
            <a:r>
              <a:rPr lang="en-US" dirty="0" err="1" smtClean="0"/>
              <a:t>Gaussianity</a:t>
            </a:r>
            <a:r>
              <a:rPr lang="en-US" dirty="0" smtClean="0"/>
              <a:t> more commonly determined to be significant with large ensemble sizes than with small.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50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in Lorenz </a:t>
            </a:r>
            <a:r>
              <a:rPr lang="fr-FR" dirty="0" smtClean="0"/>
              <a:t>’</a:t>
            </a:r>
            <a:r>
              <a:rPr lang="en-US" dirty="0" smtClean="0"/>
              <a:t>96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L96 model</a:t>
            </a:r>
            <a:r>
              <a:rPr lang="en-US" dirty="0" smtClean="0"/>
              <a:t>, 40 </a:t>
            </a:r>
            <a:r>
              <a:rPr lang="en-US" dirty="0" smtClean="0"/>
              <a:t>variables, perfect model, F=8.0, </a:t>
            </a:r>
            <a:r>
              <a:rPr lang="en-US" dirty="0" err="1" smtClean="0"/>
              <a:t>dt</a:t>
            </a:r>
            <a:r>
              <a:rPr lang="en-US" dirty="0" smtClean="0"/>
              <a:t> = 0.05, cycle for 10 years after </a:t>
            </a:r>
            <a:r>
              <a:rPr lang="en-US" dirty="0" err="1" smtClean="0"/>
              <a:t>spinup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Test EnKF, </a:t>
            </a:r>
            <a:r>
              <a:rPr lang="en-US" dirty="0" err="1" smtClean="0"/>
              <a:t>EnSRF</a:t>
            </a:r>
            <a:r>
              <a:rPr lang="en-US" dirty="0" smtClean="0"/>
              <a:t>, </a:t>
            </a:r>
            <a:r>
              <a:rPr lang="en-US" dirty="0" err="1" smtClean="0"/>
              <a:t>EnAF</a:t>
            </a:r>
            <a:r>
              <a:rPr lang="en-US" dirty="0" smtClean="0"/>
              <a:t>/KDF, </a:t>
            </a:r>
            <a:r>
              <a:rPr lang="en-US" dirty="0" err="1" smtClean="0"/>
              <a:t>EnAF</a:t>
            </a:r>
            <a:r>
              <a:rPr lang="en-US" dirty="0" smtClean="0"/>
              <a:t>/RHF over range of localization length scales, ensemble sizes.</a:t>
            </a:r>
          </a:p>
          <a:p>
            <a:r>
              <a:rPr lang="en-US" dirty="0" smtClean="0"/>
              <a:t>Covariance inflation : 1 + 1</a:t>
            </a:r>
            <a:r>
              <a:rPr lang="en-US" dirty="0"/>
              <a:t>.</a:t>
            </a:r>
            <a:r>
              <a:rPr lang="en-US" dirty="0" smtClean="0"/>
              <a:t>/nanals</a:t>
            </a:r>
            <a:r>
              <a:rPr lang="en-US" baseline="30000" dirty="0" smtClean="0"/>
              <a:t>0.96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Lorenz ‘96, perfect model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obs</a:t>
            </a:r>
            <a:r>
              <a:rPr lang="en-US" sz="2200" dirty="0" smtClean="0"/>
              <a:t> </a:t>
            </a:r>
            <a:r>
              <a:rPr lang="en-US" sz="2200" dirty="0" err="1" smtClean="0"/>
              <a:t>σ</a:t>
            </a:r>
            <a:r>
              <a:rPr lang="en-US" sz="2200" dirty="0" smtClean="0"/>
              <a:t>=5.0, 6 h between </a:t>
            </a:r>
            <a:r>
              <a:rPr lang="en-US" sz="2200" dirty="0" err="1" smtClean="0"/>
              <a:t>obs</a:t>
            </a:r>
            <a:r>
              <a:rPr lang="en-US" sz="2200" dirty="0" smtClean="0"/>
              <a:t>, </a:t>
            </a:r>
            <a:r>
              <a:rPr lang="en-US" sz="2200" dirty="0" err="1" smtClean="0"/>
              <a:t>obs</a:t>
            </a:r>
            <a:r>
              <a:rPr lang="en-US" sz="2200" dirty="0" smtClean="0"/>
              <a:t> every grid point)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Screen shot 2011-01-21 at 9.50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6" y="1772758"/>
            <a:ext cx="7571544" cy="331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18776" y="1772758"/>
            <a:ext cx="1007181" cy="3318393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95014" y="1792840"/>
            <a:ext cx="1139420" cy="3318393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37190" y="1812922"/>
            <a:ext cx="1007181" cy="3318393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30009" y="1781891"/>
            <a:ext cx="1007181" cy="3318393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695" y="5518151"/>
            <a:ext cx="8270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/>
              <a:t>RHF/EAKF and KDF/EAKF not employed at smallest ensemble sizes since </a:t>
            </a:r>
          </a:p>
          <a:p>
            <a:r>
              <a:rPr lang="en-US" dirty="0" smtClean="0"/>
              <a:t>departures from </a:t>
            </a:r>
            <a:r>
              <a:rPr lang="en-US" dirty="0" err="1" smtClean="0"/>
              <a:t>Gaussianity</a:t>
            </a:r>
            <a:r>
              <a:rPr lang="en-US" dirty="0" smtClean="0"/>
              <a:t> not detected.  Same error as </a:t>
            </a:r>
            <a:r>
              <a:rPr lang="en-US" dirty="0" err="1" smtClean="0"/>
              <a:t>EnSRF</a:t>
            </a:r>
            <a:r>
              <a:rPr lang="en-US" dirty="0" smtClean="0"/>
              <a:t>.</a:t>
            </a:r>
          </a:p>
          <a:p>
            <a:r>
              <a:rPr lang="en-US" dirty="0" smtClean="0"/>
              <a:t>(2) Surprisingly, benefit of </a:t>
            </a:r>
            <a:r>
              <a:rPr lang="en-US" dirty="0"/>
              <a:t>RHF/EAKF </a:t>
            </a:r>
            <a:r>
              <a:rPr lang="en-US" dirty="0" smtClean="0"/>
              <a:t>&amp; KDF</a:t>
            </a:r>
            <a:r>
              <a:rPr lang="en-US" dirty="0"/>
              <a:t>/</a:t>
            </a:r>
            <a:r>
              <a:rPr lang="en-US" dirty="0" smtClean="0"/>
              <a:t>EAKF over </a:t>
            </a:r>
            <a:r>
              <a:rPr lang="en-US" dirty="0" err="1" smtClean="0"/>
              <a:t>EnSRF</a:t>
            </a:r>
            <a:r>
              <a:rPr lang="en-US" dirty="0" smtClean="0"/>
              <a:t> is at moderate ensemble</a:t>
            </a:r>
          </a:p>
          <a:p>
            <a:r>
              <a:rPr lang="en-US" dirty="0" smtClean="0"/>
              <a:t>sizes, with degradation at large ensemble sizes.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84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Lorenz ‘96, perfect model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obs</a:t>
            </a:r>
            <a:r>
              <a:rPr lang="en-US" sz="2200" dirty="0" smtClean="0"/>
              <a:t> </a:t>
            </a:r>
            <a:r>
              <a:rPr lang="en-US" sz="2200" dirty="0" err="1" smtClean="0"/>
              <a:t>σ</a:t>
            </a:r>
            <a:r>
              <a:rPr lang="en-US" sz="2200" dirty="0" smtClean="0"/>
              <a:t>=5.0, 6 h between </a:t>
            </a:r>
            <a:r>
              <a:rPr lang="en-US" sz="2200" dirty="0" err="1" smtClean="0"/>
              <a:t>obs</a:t>
            </a:r>
            <a:r>
              <a:rPr lang="en-US" sz="2200" dirty="0" smtClean="0"/>
              <a:t>, </a:t>
            </a:r>
            <a:r>
              <a:rPr lang="en-US" sz="2200" dirty="0" err="1" smtClean="0"/>
              <a:t>obs</a:t>
            </a:r>
            <a:r>
              <a:rPr lang="en-US" sz="2200" dirty="0" smtClean="0"/>
              <a:t> every grid point)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Screen shot 2011-01-21 at 9.50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6" y="1772758"/>
            <a:ext cx="7571544" cy="331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25957" y="1814152"/>
            <a:ext cx="1269057" cy="3317163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44371" y="1814152"/>
            <a:ext cx="1270139" cy="3318393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32741" y="5529625"/>
            <a:ext cx="6807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EnKF detects non-</a:t>
            </a:r>
            <a:r>
              <a:rPr lang="en-US" dirty="0" err="1" smtClean="0"/>
              <a:t>Gaussianity</a:t>
            </a:r>
            <a:r>
              <a:rPr lang="en-US" dirty="0" smtClean="0"/>
              <a:t> less frequently than deterministic filters.</a:t>
            </a:r>
          </a:p>
          <a:p>
            <a:r>
              <a:rPr lang="en-US" dirty="0" smtClean="0"/>
              <a:t>For typical 50-100 members, non-Gaussian conditions virtually never</a:t>
            </a:r>
          </a:p>
          <a:p>
            <a:r>
              <a:rPr lang="en-US" dirty="0" smtClean="0"/>
              <a:t>diagnosed.</a:t>
            </a:r>
          </a:p>
        </p:txBody>
      </p:sp>
    </p:spTree>
    <p:extLst>
      <p:ext uri="{BB962C8B-B14F-4D97-AF65-F5344CB8AC3E}">
        <p14:creationId xmlns:p14="http://schemas.microsoft.com/office/powerpoint/2010/main" val="3957905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4614" y="29185"/>
            <a:ext cx="3519386" cy="22225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Lawson &amp; Hansen’s insight</a:t>
            </a:r>
            <a:br>
              <a:rPr lang="en-US" sz="3600" dirty="0" smtClean="0"/>
            </a:br>
            <a:r>
              <a:rPr lang="en-US" sz="3600" dirty="0" smtClean="0"/>
              <a:t>using Ikeda Map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Screen shot 2011-01-21 at 10.00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77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1436" y="2475870"/>
            <a:ext cx="310332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dots = prior ensemble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grey dots </a:t>
            </a:r>
            <a:r>
              <a:rPr lang="en-US" dirty="0" smtClean="0"/>
              <a:t>= posterior ensemble</a:t>
            </a:r>
          </a:p>
          <a:p>
            <a:endParaRPr lang="en-US" dirty="0"/>
          </a:p>
          <a:p>
            <a:r>
              <a:rPr lang="en-US" dirty="0" smtClean="0"/>
              <a:t>EnKF &amp; effect of perturbed</a:t>
            </a:r>
          </a:p>
          <a:p>
            <a:r>
              <a:rPr lang="en-US" dirty="0" smtClean="0"/>
              <a:t>observations creates more</a:t>
            </a:r>
          </a:p>
          <a:p>
            <a:r>
              <a:rPr lang="en-US" dirty="0" smtClean="0"/>
              <a:t>normally distributed posterior,</a:t>
            </a:r>
          </a:p>
          <a:p>
            <a:r>
              <a:rPr lang="en-US" dirty="0" smtClean="0"/>
              <a:t>while </a:t>
            </a:r>
            <a:r>
              <a:rPr lang="en-US" dirty="0" err="1" smtClean="0"/>
              <a:t>EnSRF</a:t>
            </a:r>
            <a:r>
              <a:rPr lang="en-US" dirty="0" smtClean="0"/>
              <a:t> compresses but</a:t>
            </a:r>
          </a:p>
          <a:p>
            <a:r>
              <a:rPr lang="en-US" dirty="0" smtClean="0"/>
              <a:t>keeps curved prior shape.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EnAF</a:t>
            </a:r>
            <a:r>
              <a:rPr lang="en-US" dirty="0" smtClean="0"/>
              <a:t>/KDF or </a:t>
            </a:r>
            <a:r>
              <a:rPr lang="en-US" dirty="0" err="1" smtClean="0"/>
              <a:t>EnAF</a:t>
            </a:r>
            <a:r>
              <a:rPr lang="en-US" dirty="0" smtClean="0"/>
              <a:t>/RHF would</a:t>
            </a:r>
          </a:p>
          <a:p>
            <a:r>
              <a:rPr lang="en-US" dirty="0" smtClean="0"/>
              <a:t>do something similar).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511" y="6096487"/>
            <a:ext cx="1912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Lawson &amp; Hansen,</a:t>
            </a:r>
          </a:p>
          <a:p>
            <a:r>
              <a:rPr lang="en-US" dirty="0" smtClean="0"/>
              <a:t>MWR, 2004.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42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Tests of KDF in global primitive equation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113"/>
            <a:ext cx="8229600" cy="4525963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Tested in 2-level dry global PE model recently used in Hamill and Whitaker (2011 MWR).  Same uniform observation network.  Imperfect model assumption.</a:t>
            </a:r>
          </a:p>
          <a:p>
            <a:r>
              <a:rPr lang="en-US" dirty="0" smtClean="0"/>
              <a:t>Bottom line: effectively </a:t>
            </a:r>
            <a:r>
              <a:rPr lang="en-US" dirty="0" smtClean="0">
                <a:solidFill>
                  <a:srgbClr val="FF0000"/>
                </a:solidFill>
              </a:rPr>
              <a:t>no change from using </a:t>
            </a:r>
            <a:r>
              <a:rPr lang="en-US" dirty="0" err="1" smtClean="0">
                <a:solidFill>
                  <a:srgbClr val="FF0000"/>
                </a:solidFill>
              </a:rPr>
              <a:t>EnSRF</a:t>
            </a:r>
            <a:r>
              <a:rPr lang="en-US" dirty="0" smtClean="0">
                <a:solidFill>
                  <a:srgbClr val="FF0000"/>
                </a:solidFill>
              </a:rPr>
              <a:t> data assimilation to using </a:t>
            </a:r>
            <a:r>
              <a:rPr lang="en-US" dirty="0" err="1" smtClean="0">
                <a:solidFill>
                  <a:srgbClr val="FF0000"/>
                </a:solidFill>
              </a:rPr>
              <a:t>EnSRF</a:t>
            </a:r>
            <a:r>
              <a:rPr lang="en-US" dirty="0" smtClean="0">
                <a:solidFill>
                  <a:srgbClr val="FF0000"/>
                </a:solidFill>
              </a:rPr>
              <a:t>/KDF </a:t>
            </a:r>
            <a:r>
              <a:rPr lang="en-US" dirty="0" smtClean="0">
                <a:solidFill>
                  <a:srgbClr val="FF0000"/>
                </a:solidFill>
              </a:rPr>
              <a:t>data assimilation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Reason is that KDF is virtually never invoked, since</a:t>
            </a:r>
            <a:r>
              <a:rPr lang="en-US" dirty="0"/>
              <a:t> </a:t>
            </a:r>
            <a:r>
              <a:rPr lang="en-US" dirty="0" smtClean="0"/>
              <a:t>only invoked when prior is significantly non-Gaussian.  </a:t>
            </a:r>
            <a:r>
              <a:rPr lang="en-US" dirty="0" err="1" smtClean="0"/>
              <a:t>EnSRF</a:t>
            </a:r>
            <a:r>
              <a:rPr lang="en-US" dirty="0" smtClean="0"/>
              <a:t> consistently used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Admittedly, it’s still a toy model w/o moisture, other complicating aspects.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9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entury Schoolbook"/>
                <a:cs typeface="Century Schoolbook"/>
              </a:rPr>
              <a:t>“Research </a:t>
            </a:r>
            <a:r>
              <a:rPr lang="en-US" dirty="0">
                <a:latin typeface="Century Schoolbook"/>
                <a:cs typeface="Century Schoolbook"/>
              </a:rPr>
              <a:t>is the process of going up alleys to see if they are blind</a:t>
            </a:r>
            <a:r>
              <a:rPr lang="en-US" dirty="0" smtClean="0">
                <a:latin typeface="Century Schoolbook"/>
                <a:cs typeface="Century Schoolbook"/>
              </a:rPr>
              <a:t>.” </a:t>
            </a:r>
          </a:p>
          <a:p>
            <a:endParaRPr lang="en-US" dirty="0">
              <a:latin typeface="Century Schoolbook"/>
              <a:cs typeface="Century Schoolbook"/>
            </a:endParaRPr>
          </a:p>
          <a:p>
            <a:pPr marL="0" indent="0">
              <a:buNone/>
            </a:pPr>
            <a:r>
              <a:rPr lang="en-US" dirty="0" smtClean="0">
                <a:latin typeface="Century Schoolbook"/>
                <a:cs typeface="Century Schoolbook"/>
              </a:rPr>
              <a:t>Marston </a:t>
            </a:r>
            <a:r>
              <a:rPr lang="en-US" dirty="0">
                <a:latin typeface="Century Schoolbook"/>
                <a:cs typeface="Century Schoolbook"/>
              </a:rPr>
              <a:t>Bates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51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non-</a:t>
            </a:r>
            <a:r>
              <a:rPr lang="en-US" dirty="0" err="1" smtClean="0"/>
              <a:t>Gaussianity</a:t>
            </a:r>
            <a:r>
              <a:rPr lang="en-US" dirty="0" smtClean="0"/>
              <a:t> actually more rare than one might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r>
              <a:rPr lang="en-US" dirty="0" smtClean="0"/>
              <a:t>(1) In practical NWP applications, we often account for model error or sampling variability through additive noise with Gaussian properties.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P</a:t>
            </a:r>
            <a:r>
              <a:rPr lang="en-US" baseline="30000" dirty="0" err="1" smtClean="0"/>
              <a:t>b</a:t>
            </a:r>
            <a:r>
              <a:rPr lang="en-US" baseline="30000" dirty="0" smtClean="0"/>
              <a:t> </a:t>
            </a:r>
            <a:r>
              <a:rPr lang="en-US" dirty="0" smtClean="0"/>
              <a:t> = </a:t>
            </a:r>
            <a:r>
              <a:rPr lang="en-US" b="1" dirty="0" err="1" smtClean="0"/>
              <a:t>MP</a:t>
            </a:r>
            <a:r>
              <a:rPr lang="en-US" baseline="30000" dirty="0" err="1" smtClean="0"/>
              <a:t>a</a:t>
            </a:r>
            <a:r>
              <a:rPr lang="en-US" b="1" dirty="0" err="1" smtClean="0"/>
              <a:t>M</a:t>
            </a:r>
            <a:r>
              <a:rPr lang="en-US" baseline="30000" dirty="0" err="1" smtClean="0"/>
              <a:t>T</a:t>
            </a:r>
            <a:r>
              <a:rPr lang="en-US" dirty="0" smtClean="0"/>
              <a:t> + </a:t>
            </a:r>
            <a:r>
              <a:rPr lang="en-US" b="1" dirty="0" smtClean="0"/>
              <a:t>Q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x</a:t>
            </a:r>
            <a:r>
              <a:rPr lang="en-US" baseline="30000" dirty="0" err="1" smtClean="0"/>
              <a:t>b</a:t>
            </a:r>
            <a:r>
              <a:rPr lang="en-US" dirty="0" smtClean="0"/>
              <a:t> = </a:t>
            </a:r>
            <a:r>
              <a:rPr lang="en-US" b="1" dirty="0" err="1" smtClean="0"/>
              <a:t>Mx</a:t>
            </a:r>
            <a:r>
              <a:rPr lang="en-US" baseline="30000" dirty="0" err="1" smtClean="0"/>
              <a:t>a</a:t>
            </a:r>
            <a:r>
              <a:rPr lang="en-US" dirty="0" smtClean="0"/>
              <a:t> + </a:t>
            </a:r>
            <a:r>
              <a:rPr lang="en-US" b="1" dirty="0" smtClean="0"/>
              <a:t>e,      e</a:t>
            </a:r>
            <a:r>
              <a:rPr lang="en-US" dirty="0" smtClean="0"/>
              <a:t> ~ N(</a:t>
            </a:r>
            <a:r>
              <a:rPr lang="en-US" b="1" dirty="0" smtClean="0"/>
              <a:t>0</a:t>
            </a:r>
            <a:r>
              <a:rPr lang="en-US" dirty="0" smtClean="0"/>
              <a:t>,</a:t>
            </a:r>
            <a:r>
              <a:rPr lang="en-US" b="1" dirty="0" smtClean="0"/>
              <a:t>Q</a:t>
            </a:r>
            <a:r>
              <a:rPr lang="en-US" dirty="0" smtClean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77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non-</a:t>
            </a:r>
            <a:r>
              <a:rPr lang="en-US" dirty="0" err="1" smtClean="0"/>
              <a:t>Gaussianity</a:t>
            </a:r>
            <a:r>
              <a:rPr lang="en-US" dirty="0" smtClean="0"/>
              <a:t> actually more rare than one might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299" y="1830387"/>
            <a:ext cx="8229600" cy="4525963"/>
          </a:xfrm>
        </p:spPr>
        <p:txBody>
          <a:bodyPr/>
          <a:lstStyle/>
          <a:p>
            <a:r>
              <a:rPr lang="en-US" dirty="0" smtClean="0"/>
              <a:t>(2)  Ensemble forecast members in more complex models may project onto several modes, some growing, some decaying.  This may randomize the perturbation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9069" y="6470579"/>
            <a:ext cx="2133600" cy="365125"/>
          </a:xfrm>
        </p:spPr>
        <p:txBody>
          <a:bodyPr/>
          <a:lstStyle/>
          <a:p>
            <a:fld id="{312FC879-4354-F14E-B3FD-0BF6D1303FB4}" type="slidenum">
              <a:rPr lang="en-US" smtClean="0"/>
              <a:t>21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0" y="5610234"/>
            <a:ext cx="8655715" cy="106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88168" y="4380269"/>
            <a:ext cx="7588426" cy="1763881"/>
          </a:xfrm>
          <a:custGeom>
            <a:avLst/>
            <a:gdLst>
              <a:gd name="connsiteX0" fmla="*/ 0 w 7588426"/>
              <a:gd name="connsiteY0" fmla="*/ 1187277 h 1763881"/>
              <a:gd name="connsiteX1" fmla="*/ 576336 w 7588426"/>
              <a:gd name="connsiteY1" fmla="*/ 1080559 h 1763881"/>
              <a:gd name="connsiteX2" fmla="*/ 1184691 w 7588426"/>
              <a:gd name="connsiteY2" fmla="*/ 707044 h 1763881"/>
              <a:gd name="connsiteX3" fmla="*/ 1632952 w 7588426"/>
              <a:gd name="connsiteY3" fmla="*/ 258826 h 1763881"/>
              <a:gd name="connsiteX4" fmla="*/ 2358709 w 7588426"/>
              <a:gd name="connsiteY4" fmla="*/ 34717 h 1763881"/>
              <a:gd name="connsiteX5" fmla="*/ 3639456 w 7588426"/>
              <a:gd name="connsiteY5" fmla="*/ 66733 h 1763881"/>
              <a:gd name="connsiteX6" fmla="*/ 4578670 w 7588426"/>
              <a:gd name="connsiteY6" fmla="*/ 653685 h 1763881"/>
              <a:gd name="connsiteX7" fmla="*/ 5293754 w 7588426"/>
              <a:gd name="connsiteY7" fmla="*/ 1475417 h 1763881"/>
              <a:gd name="connsiteX8" fmla="*/ 6254314 w 7588426"/>
              <a:gd name="connsiteY8" fmla="*/ 1763557 h 1763881"/>
              <a:gd name="connsiteX9" fmla="*/ 7300258 w 7588426"/>
              <a:gd name="connsiteY9" fmla="*/ 1432730 h 1763881"/>
              <a:gd name="connsiteX10" fmla="*/ 7588426 w 7588426"/>
              <a:gd name="connsiteY10" fmla="*/ 1219293 h 176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88426" h="1763881">
                <a:moveTo>
                  <a:pt x="0" y="1187277"/>
                </a:moveTo>
                <a:cubicBezTo>
                  <a:pt x="189444" y="1173937"/>
                  <a:pt x="378888" y="1160598"/>
                  <a:pt x="576336" y="1080559"/>
                </a:cubicBezTo>
                <a:cubicBezTo>
                  <a:pt x="773784" y="1000520"/>
                  <a:pt x="1008588" y="843999"/>
                  <a:pt x="1184691" y="707044"/>
                </a:cubicBezTo>
                <a:cubicBezTo>
                  <a:pt x="1360794" y="570088"/>
                  <a:pt x="1437282" y="370880"/>
                  <a:pt x="1632952" y="258826"/>
                </a:cubicBezTo>
                <a:cubicBezTo>
                  <a:pt x="1828622" y="146772"/>
                  <a:pt x="2024292" y="66732"/>
                  <a:pt x="2358709" y="34717"/>
                </a:cubicBezTo>
                <a:cubicBezTo>
                  <a:pt x="2693126" y="2702"/>
                  <a:pt x="3269463" y="-36428"/>
                  <a:pt x="3639456" y="66733"/>
                </a:cubicBezTo>
                <a:cubicBezTo>
                  <a:pt x="4009449" y="169894"/>
                  <a:pt x="4302954" y="418904"/>
                  <a:pt x="4578670" y="653685"/>
                </a:cubicBezTo>
                <a:cubicBezTo>
                  <a:pt x="4854386" y="888466"/>
                  <a:pt x="5014480" y="1290438"/>
                  <a:pt x="5293754" y="1475417"/>
                </a:cubicBezTo>
                <a:cubicBezTo>
                  <a:pt x="5573028" y="1660396"/>
                  <a:pt x="5919897" y="1770672"/>
                  <a:pt x="6254314" y="1763557"/>
                </a:cubicBezTo>
                <a:cubicBezTo>
                  <a:pt x="6588731" y="1756443"/>
                  <a:pt x="7077906" y="1523441"/>
                  <a:pt x="7300258" y="1432730"/>
                </a:cubicBezTo>
                <a:cubicBezTo>
                  <a:pt x="7522610" y="1342019"/>
                  <a:pt x="7588426" y="1219293"/>
                  <a:pt x="7588426" y="121929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34803" y="4487300"/>
            <a:ext cx="5592991" cy="1272527"/>
          </a:xfrm>
          <a:custGeom>
            <a:avLst/>
            <a:gdLst>
              <a:gd name="connsiteX0" fmla="*/ 0 w 5592991"/>
              <a:gd name="connsiteY0" fmla="*/ 1122934 h 1272527"/>
              <a:gd name="connsiteX1" fmla="*/ 800467 w 5592991"/>
              <a:gd name="connsiteY1" fmla="*/ 973528 h 1272527"/>
              <a:gd name="connsiteX2" fmla="*/ 1334112 w 5592991"/>
              <a:gd name="connsiteY2" fmla="*/ 589341 h 1272527"/>
              <a:gd name="connsiteX3" fmla="*/ 1675644 w 5592991"/>
              <a:gd name="connsiteY3" fmla="*/ 226498 h 1272527"/>
              <a:gd name="connsiteX4" fmla="*/ 2401401 w 5592991"/>
              <a:gd name="connsiteY4" fmla="*/ 23733 h 1272527"/>
              <a:gd name="connsiteX5" fmla="*/ 3116485 w 5592991"/>
              <a:gd name="connsiteY5" fmla="*/ 77092 h 1272527"/>
              <a:gd name="connsiteX6" fmla="*/ 3874260 w 5592991"/>
              <a:gd name="connsiteY6" fmla="*/ 674716 h 1272527"/>
              <a:gd name="connsiteX7" fmla="*/ 4525306 w 5592991"/>
              <a:gd name="connsiteY7" fmla="*/ 1112262 h 1272527"/>
              <a:gd name="connsiteX8" fmla="*/ 5122988 w 5592991"/>
              <a:gd name="connsiteY8" fmla="*/ 1272340 h 1272527"/>
              <a:gd name="connsiteX9" fmla="*/ 5560577 w 5592991"/>
              <a:gd name="connsiteY9" fmla="*/ 1144277 h 1272527"/>
              <a:gd name="connsiteX10" fmla="*/ 5560577 w 5592991"/>
              <a:gd name="connsiteY10" fmla="*/ 1133606 h 127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92991" h="1272527">
                <a:moveTo>
                  <a:pt x="0" y="1122934"/>
                </a:moveTo>
                <a:cubicBezTo>
                  <a:pt x="289057" y="1092697"/>
                  <a:pt x="578115" y="1062460"/>
                  <a:pt x="800467" y="973528"/>
                </a:cubicBezTo>
                <a:cubicBezTo>
                  <a:pt x="1022819" y="884596"/>
                  <a:pt x="1188249" y="713846"/>
                  <a:pt x="1334112" y="589341"/>
                </a:cubicBezTo>
                <a:cubicBezTo>
                  <a:pt x="1479975" y="464836"/>
                  <a:pt x="1497763" y="320766"/>
                  <a:pt x="1675644" y="226498"/>
                </a:cubicBezTo>
                <a:cubicBezTo>
                  <a:pt x="1853525" y="132230"/>
                  <a:pt x="2161261" y="48634"/>
                  <a:pt x="2401401" y="23733"/>
                </a:cubicBezTo>
                <a:cubicBezTo>
                  <a:pt x="2641541" y="-1168"/>
                  <a:pt x="2871009" y="-31405"/>
                  <a:pt x="3116485" y="77092"/>
                </a:cubicBezTo>
                <a:cubicBezTo>
                  <a:pt x="3361961" y="185589"/>
                  <a:pt x="3639457" y="502188"/>
                  <a:pt x="3874260" y="674716"/>
                </a:cubicBezTo>
                <a:cubicBezTo>
                  <a:pt x="4109063" y="847244"/>
                  <a:pt x="4317185" y="1012658"/>
                  <a:pt x="4525306" y="1112262"/>
                </a:cubicBezTo>
                <a:cubicBezTo>
                  <a:pt x="4733427" y="1211866"/>
                  <a:pt x="4950443" y="1267004"/>
                  <a:pt x="5122988" y="1272340"/>
                </a:cubicBezTo>
                <a:cubicBezTo>
                  <a:pt x="5295533" y="1277676"/>
                  <a:pt x="5487645" y="1167399"/>
                  <a:pt x="5560577" y="1144277"/>
                </a:cubicBezTo>
                <a:cubicBezTo>
                  <a:pt x="5633509" y="1121155"/>
                  <a:pt x="5560577" y="1133606"/>
                  <a:pt x="5560577" y="113360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529475" y="5011545"/>
            <a:ext cx="5304427" cy="1089922"/>
          </a:xfrm>
          <a:custGeom>
            <a:avLst/>
            <a:gdLst>
              <a:gd name="connsiteX0" fmla="*/ 0 w 5304427"/>
              <a:gd name="connsiteY0" fmla="*/ 577345 h 1089922"/>
              <a:gd name="connsiteX1" fmla="*/ 651046 w 5304427"/>
              <a:gd name="connsiteY1" fmla="*/ 481298 h 1089922"/>
              <a:gd name="connsiteX2" fmla="*/ 1344784 w 5304427"/>
              <a:gd name="connsiteY2" fmla="*/ 267861 h 1089922"/>
              <a:gd name="connsiteX3" fmla="*/ 1686317 w 5304427"/>
              <a:gd name="connsiteY3" fmla="*/ 54424 h 1089922"/>
              <a:gd name="connsiteX4" fmla="*/ 1985158 w 5304427"/>
              <a:gd name="connsiteY4" fmla="*/ 1065 h 1089922"/>
              <a:gd name="connsiteX5" fmla="*/ 2476111 w 5304427"/>
              <a:gd name="connsiteY5" fmla="*/ 86440 h 1089922"/>
              <a:gd name="connsiteX6" fmla="*/ 2924372 w 5304427"/>
              <a:gd name="connsiteY6" fmla="*/ 417267 h 1089922"/>
              <a:gd name="connsiteX7" fmla="*/ 3329942 w 5304427"/>
              <a:gd name="connsiteY7" fmla="*/ 886829 h 1089922"/>
              <a:gd name="connsiteX8" fmla="*/ 3970316 w 5304427"/>
              <a:gd name="connsiteY8" fmla="*/ 1089594 h 1089922"/>
              <a:gd name="connsiteX9" fmla="*/ 4685400 w 5304427"/>
              <a:gd name="connsiteY9" fmla="*/ 929516 h 1089922"/>
              <a:gd name="connsiteX10" fmla="*/ 5133661 w 5304427"/>
              <a:gd name="connsiteY10" fmla="*/ 748095 h 1089922"/>
              <a:gd name="connsiteX11" fmla="*/ 5304427 w 5304427"/>
              <a:gd name="connsiteY11" fmla="*/ 598689 h 108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04427" h="1089922">
                <a:moveTo>
                  <a:pt x="0" y="577345"/>
                </a:moveTo>
                <a:cubicBezTo>
                  <a:pt x="213457" y="555112"/>
                  <a:pt x="426915" y="532879"/>
                  <a:pt x="651046" y="481298"/>
                </a:cubicBezTo>
                <a:cubicBezTo>
                  <a:pt x="875177" y="429717"/>
                  <a:pt x="1172239" y="339007"/>
                  <a:pt x="1344784" y="267861"/>
                </a:cubicBezTo>
                <a:cubicBezTo>
                  <a:pt x="1517329" y="196715"/>
                  <a:pt x="1579588" y="98890"/>
                  <a:pt x="1686317" y="54424"/>
                </a:cubicBezTo>
                <a:cubicBezTo>
                  <a:pt x="1793046" y="9958"/>
                  <a:pt x="1853526" y="-4271"/>
                  <a:pt x="1985158" y="1065"/>
                </a:cubicBezTo>
                <a:cubicBezTo>
                  <a:pt x="2116790" y="6401"/>
                  <a:pt x="2319575" y="17073"/>
                  <a:pt x="2476111" y="86440"/>
                </a:cubicBezTo>
                <a:cubicBezTo>
                  <a:pt x="2632647" y="155807"/>
                  <a:pt x="2782067" y="283869"/>
                  <a:pt x="2924372" y="417267"/>
                </a:cubicBezTo>
                <a:cubicBezTo>
                  <a:pt x="3066677" y="550665"/>
                  <a:pt x="3155618" y="774775"/>
                  <a:pt x="3329942" y="886829"/>
                </a:cubicBezTo>
                <a:cubicBezTo>
                  <a:pt x="3504266" y="998884"/>
                  <a:pt x="3744406" y="1082479"/>
                  <a:pt x="3970316" y="1089594"/>
                </a:cubicBezTo>
                <a:cubicBezTo>
                  <a:pt x="4196226" y="1096709"/>
                  <a:pt x="4491509" y="986432"/>
                  <a:pt x="4685400" y="929516"/>
                </a:cubicBezTo>
                <a:cubicBezTo>
                  <a:pt x="4879291" y="872600"/>
                  <a:pt x="5030490" y="803233"/>
                  <a:pt x="5133661" y="748095"/>
                </a:cubicBezTo>
                <a:cubicBezTo>
                  <a:pt x="5236832" y="692957"/>
                  <a:pt x="5304427" y="598689"/>
                  <a:pt x="5304427" y="598689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31101" y="4487300"/>
            <a:ext cx="0" cy="2769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7"/>
          </p:cNvCxnSpPr>
          <p:nvPr/>
        </p:nvCxnSpPr>
        <p:spPr>
          <a:xfrm flipV="1">
            <a:off x="4760109" y="5011545"/>
            <a:ext cx="0" cy="58801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70557" y="5610234"/>
            <a:ext cx="0" cy="49123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80172" y="4764299"/>
            <a:ext cx="1611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old perturbation,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slowly decaying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39923" y="4117968"/>
            <a:ext cx="4537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overall perturbation, superposition of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old decaying structures and new growing ones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183773" y="4302634"/>
            <a:ext cx="25615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73178" y="4878528"/>
            <a:ext cx="219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new, rapidly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growing perturbation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1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previous researchers have dashed themselves to pieces trying to surf the reef that is non-Gaussian data assimilation (me too).</a:t>
            </a:r>
          </a:p>
          <a:p>
            <a:r>
              <a:rPr lang="en-US" dirty="0" smtClean="0"/>
              <a:t>Some oldies but goodies, like perturbed-</a:t>
            </a:r>
            <a:r>
              <a:rPr lang="en-US" dirty="0" err="1" smtClean="0"/>
              <a:t>obs</a:t>
            </a:r>
            <a:r>
              <a:rPr lang="en-US" dirty="0" smtClean="0"/>
              <a:t> EnKF &amp; deterministic filters with noise to account for model and sampling error, continue to be hard to beat for NWP applications.</a:t>
            </a:r>
          </a:p>
          <a:p>
            <a:r>
              <a:rPr lang="en-US" dirty="0" smtClean="0"/>
              <a:t>Possible increased relevance of non-Gaussian techniques as ensemble filters begin to deal with moisture-related variables.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0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KDF technical </a:t>
            </a:r>
            <a:r>
              <a:rPr lang="en-US" dirty="0" smtClean="0"/>
              <a:t>detail.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Q: How does one determine the kernel type and width used?</a:t>
            </a:r>
          </a:p>
          <a:p>
            <a:r>
              <a:rPr lang="en-US" dirty="0" smtClean="0"/>
              <a:t>A: Gaussian kernel used, but may not be a critical detail.  Optimal width is a function of ensemble size, smaller for large sizes.  The optimal width estimated by repeatedly:</a:t>
            </a:r>
          </a:p>
          <a:p>
            <a:pPr lvl="1"/>
            <a:r>
              <a:rPr lang="en-US" dirty="0" smtClean="0"/>
              <a:t>creating an ensemble drawn from standard normal.</a:t>
            </a:r>
          </a:p>
          <a:p>
            <a:pPr lvl="1"/>
            <a:r>
              <a:rPr lang="en-US" dirty="0" smtClean="0"/>
              <a:t>choosing kernel width, creating pdf estimate.</a:t>
            </a:r>
          </a:p>
          <a:p>
            <a:pPr lvl="1"/>
            <a:r>
              <a:rPr lang="en-US" dirty="0" smtClean="0"/>
              <a:t>evaluating the integrated square error (ISE) of the estimated to the analytical </a:t>
            </a:r>
            <a:r>
              <a:rPr lang="en-US" dirty="0" err="1" smtClean="0"/>
              <a:t>cdf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finally, for a given ensemble size, choose the width “w” that has the lowest average integrated square error.</a:t>
            </a:r>
          </a:p>
          <a:p>
            <a:pPr lvl="1"/>
            <a:r>
              <a:rPr lang="en-US" dirty="0" smtClean="0"/>
              <a:t>width that’s actually used for an ensemble with a spread of s is s*w.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2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do when in ensemble filters</a:t>
            </a:r>
            <a:br>
              <a:rPr lang="en-US" dirty="0" smtClean="0"/>
            </a:br>
            <a:r>
              <a:rPr lang="en-US" dirty="0" smtClean="0"/>
              <a:t>when prior is obviously non-Gaussian?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2319" y="1951759"/>
            <a:ext cx="76289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027153" y="1870695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300944" y="1876661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22335" y="1873679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90065" y="1876661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60860" y="1876661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4581" y="1876661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01961" y="1876661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50760" y="1876661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13190" y="1876661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70740" y="1876661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62015" y="1895727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14023" y="1876661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6979" y="2218499"/>
            <a:ext cx="8628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ycled EnKF can create non-Gaussian states, especially when (a) ensemble size is </a:t>
            </a:r>
          </a:p>
          <a:p>
            <a:r>
              <a:rPr lang="en-US" dirty="0" smtClean="0"/>
              <a:t>large, and </a:t>
            </a:r>
            <a:r>
              <a:rPr lang="en-US" dirty="0" smtClean="0"/>
              <a:t>(</a:t>
            </a:r>
            <a:r>
              <a:rPr lang="en-US" dirty="0" smtClean="0"/>
              <a:t>b) when the forecast model contains significant nonlinearity.  See Lawson and </a:t>
            </a:r>
          </a:p>
          <a:p>
            <a:r>
              <a:rPr lang="en-US" dirty="0" smtClean="0"/>
              <a:t>Hansen, MWR, 2004; Mitchell and Houtekamer, MWR, 2009 and Anderson, MWR, 2010.</a:t>
            </a:r>
            <a:endParaRPr lang="en-US" dirty="0"/>
          </a:p>
        </p:txBody>
      </p:sp>
      <p:pic>
        <p:nvPicPr>
          <p:cNvPr id="28" name="Picture 27" descr="Screen shot 2011-01-14 at 9.4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9" y="3235215"/>
            <a:ext cx="4625344" cy="35985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902323" y="3601117"/>
            <a:ext cx="36177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 data assimilation with </a:t>
            </a:r>
          </a:p>
          <a:p>
            <a:r>
              <a:rPr lang="en-US" sz="2000" dirty="0" smtClean="0"/>
              <a:t>EAKF in simple dynamical system </a:t>
            </a:r>
          </a:p>
          <a:p>
            <a:r>
              <a:rPr lang="en-US" sz="2000" dirty="0" smtClean="0"/>
              <a:t>where</a:t>
            </a:r>
          </a:p>
          <a:p>
            <a:endParaRPr lang="en-US" sz="2000" dirty="0"/>
          </a:p>
          <a:p>
            <a:r>
              <a:rPr lang="en-US" sz="2000" dirty="0" smtClean="0"/>
              <a:t>x</a:t>
            </a:r>
            <a:r>
              <a:rPr lang="en-US" sz="2000" baseline="-25000" dirty="0" smtClean="0"/>
              <a:t>t+1</a:t>
            </a:r>
            <a:r>
              <a:rPr lang="en-US" sz="2000" dirty="0" smtClean="0"/>
              <a:t>=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+ 0.05 (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+ α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|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|)</a:t>
            </a:r>
          </a:p>
          <a:p>
            <a:endParaRPr lang="en-US" sz="2000" dirty="0"/>
          </a:p>
          <a:p>
            <a:r>
              <a:rPr lang="en-US" sz="2000" dirty="0" smtClean="0"/>
              <a:t>where  α=0.2, n=20, </a:t>
            </a:r>
            <a:r>
              <a:rPr lang="en-US" sz="2000" dirty="0" err="1" smtClean="0"/>
              <a:t>obs</a:t>
            </a:r>
            <a:r>
              <a:rPr lang="en-US" sz="2000" dirty="0" smtClean="0"/>
              <a:t>~ N(0,1)</a:t>
            </a:r>
          </a:p>
          <a:p>
            <a:endParaRPr lang="en-US" sz="2000" dirty="0"/>
          </a:p>
          <a:p>
            <a:r>
              <a:rPr lang="en-US" sz="2000" dirty="0" smtClean="0"/>
              <a:t>from Jeff Anderson, MWR, 2010.</a:t>
            </a:r>
            <a:endParaRPr lang="en-US" sz="20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92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Gaussian distributions easy.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639" y="6027295"/>
            <a:ext cx="8675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common data assimilation updates are well behaved when prior and observation are</a:t>
            </a:r>
          </a:p>
          <a:p>
            <a:r>
              <a:rPr lang="en-US" dirty="0" smtClean="0"/>
              <a:t>normally distributed, as shown here, with an analytical solution for this 1-D problem.</a:t>
            </a:r>
            <a:endParaRPr lang="en-US" dirty="0"/>
          </a:p>
        </p:txBody>
      </p:sp>
      <p:pic>
        <p:nvPicPr>
          <p:cNvPr id="8" name="Picture 7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3592"/>
            <a:ext cx="7706873" cy="474269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3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87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Estimating prior as fully non-Gaussian may work when state dimension is small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" y="1581166"/>
            <a:ext cx="7506351" cy="3803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4311" y="5374974"/>
            <a:ext cx="7165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ensemble is used to estimate probability density in 2-D, which is then </a:t>
            </a:r>
          </a:p>
          <a:p>
            <a:r>
              <a:rPr lang="en-US" dirty="0" smtClean="0"/>
              <a:t>Bayesian updated to an observation in one component. 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pproaches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such as these are computationally and scientifically impractical for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large dimensional systems, e.g., “curse of dimensionality.”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79208"/>
            <a:ext cx="4938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Hamill, chapter 6 in “Predictability of Weather and Climate”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3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Flavors of non-</a:t>
            </a:r>
            <a:r>
              <a:rPr lang="en-US" dirty="0" err="1" smtClean="0"/>
              <a:t>Gaussianity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84093" y="4090837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18857" y="1913206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79552" y="2025269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00942" y="2217344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82518" y="2509498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354860" y="2273375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394830" y="2341403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40247" y="2105281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21823" y="2397435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71579" y="2636826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56476" y="1759956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94376" y="1799361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05234" y="2265675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72486" y="2410582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33181" y="2658689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45894" y="2813278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46878" y="2782748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95262" y="2854045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474558" y="2564169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16653" y="2854045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04632" y="2748889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94922" y="2033206"/>
            <a:ext cx="121391" cy="112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349282" y="1608004"/>
            <a:ext cx="54823" cy="397197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" y="4564317"/>
            <a:ext cx="35317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/>
              <a:t>Ensemble non-Gaussian, but</a:t>
            </a:r>
          </a:p>
          <a:p>
            <a:r>
              <a:rPr lang="en-US" dirty="0" smtClean="0"/>
              <a:t>very high correlation between state</a:t>
            </a:r>
          </a:p>
          <a:p>
            <a:r>
              <a:rPr lang="en-US" dirty="0" smtClean="0"/>
              <a:t>components, </a:t>
            </a:r>
            <a:r>
              <a:rPr lang="en-US" dirty="0" err="1" smtClean="0"/>
              <a:t>i.e</a:t>
            </a:r>
            <a:r>
              <a:rPr lang="en-US" dirty="0" smtClean="0"/>
              <a:t>, effectively</a:t>
            </a:r>
          </a:p>
          <a:p>
            <a:r>
              <a:rPr lang="en-US" dirty="0" smtClean="0"/>
              <a:t>non-Gaussian only in 1 direction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(potentially </a:t>
            </a:r>
            <a:r>
              <a:rPr lang="en-US" dirty="0" err="1" smtClean="0"/>
              <a:t>solveable</a:t>
            </a:r>
            <a:r>
              <a:rPr lang="en-US" dirty="0" smtClean="0"/>
              <a:t>, &amp; </a:t>
            </a:r>
            <a:r>
              <a:rPr lang="en-US" dirty="0" smtClean="0"/>
              <a:t>intended</a:t>
            </a:r>
          </a:p>
          <a:p>
            <a:r>
              <a:rPr lang="en-US" dirty="0" smtClean="0"/>
              <a:t>focus of this </a:t>
            </a:r>
            <a:r>
              <a:rPr lang="en-US" dirty="0" smtClean="0"/>
              <a:t>talk)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94873" y="4585843"/>
            <a:ext cx="36808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Ensemble non-Gaussian, curved</a:t>
            </a:r>
          </a:p>
          <a:p>
            <a:r>
              <a:rPr lang="en-US" dirty="0" smtClean="0"/>
              <a:t>attractor</a:t>
            </a:r>
          </a:p>
          <a:p>
            <a:endParaRPr lang="en-US" dirty="0"/>
          </a:p>
          <a:p>
            <a:r>
              <a:rPr lang="en-US" dirty="0" smtClean="0"/>
              <a:t>(well beyond my current </a:t>
            </a:r>
            <a:r>
              <a:rPr lang="en-US" dirty="0" smtClean="0"/>
              <a:t>capabilities</a:t>
            </a:r>
          </a:p>
          <a:p>
            <a:r>
              <a:rPr lang="en-US" dirty="0" smtClean="0"/>
              <a:t>&amp; available computational resources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6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770" y="287137"/>
            <a:ext cx="7515450" cy="2228094"/>
          </a:xfrm>
        </p:spPr>
        <p:txBody>
          <a:bodyPr>
            <a:noAutofit/>
          </a:bodyPr>
          <a:lstStyle/>
          <a:p>
            <a:r>
              <a:rPr lang="en-US" dirty="0" smtClean="0"/>
              <a:t>Two insights </a:t>
            </a:r>
            <a:r>
              <a:rPr lang="en-US" dirty="0" smtClean="0"/>
              <a:t>of </a:t>
            </a:r>
            <a:r>
              <a:rPr lang="en-US" dirty="0" smtClean="0"/>
              <a:t>Jeff Anderson</a:t>
            </a:r>
            <a:br>
              <a:rPr lang="en-US" dirty="0" smtClean="0"/>
            </a:br>
            <a:r>
              <a:rPr lang="en-US" dirty="0" smtClean="0"/>
              <a:t>relevant to non-Gaussian data </a:t>
            </a:r>
            <a:r>
              <a:rPr lang="en-US" dirty="0" smtClean="0"/>
              <a:t>assimilation (of the first type)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52" y="2988128"/>
            <a:ext cx="7692868" cy="2897676"/>
          </a:xfrm>
        </p:spPr>
        <p:txBody>
          <a:bodyPr>
            <a:noAutofit/>
          </a:bodyPr>
          <a:lstStyle/>
          <a:p>
            <a:pPr marL="457200" indent="-457200">
              <a:buAutoNum type="arabicParenBoth"/>
            </a:pPr>
            <a:r>
              <a:rPr lang="en-US" sz="2800" dirty="0" smtClean="0"/>
              <a:t>Serial </a:t>
            </a:r>
            <a:r>
              <a:rPr lang="en-US" sz="2800" dirty="0" smtClean="0"/>
              <a:t>ensemble </a:t>
            </a:r>
            <a:r>
              <a:rPr lang="en-US" sz="2800" dirty="0" smtClean="0"/>
              <a:t>filters can split the update into two steps (Anderson, MWR, 2003) :</a:t>
            </a:r>
          </a:p>
          <a:p>
            <a:pPr marL="457200" indent="-457200">
              <a:lnSpc>
                <a:spcPct val="80000"/>
              </a:lnSpc>
              <a:buAutoNum type="arabicParenBoth"/>
            </a:pPr>
            <a:endParaRPr lang="en-US" sz="2800" dirty="0" smtClean="0"/>
          </a:p>
          <a:p>
            <a:pPr marL="800100" lvl="1" indent="-342900">
              <a:buAutoNum type="alphaLcParenBoth"/>
            </a:pPr>
            <a:r>
              <a:rPr lang="en-US" sz="2400" dirty="0" smtClean="0"/>
              <a:t>Update </a:t>
            </a:r>
            <a:r>
              <a:rPr lang="en-US" sz="2400" dirty="0" smtClean="0"/>
              <a:t>prior at observation location </a:t>
            </a:r>
            <a:r>
              <a:rPr lang="en-US" sz="2400" dirty="0" smtClean="0"/>
              <a:t>to </a:t>
            </a:r>
            <a:r>
              <a:rPr lang="en-US" sz="2400" dirty="0" smtClean="0"/>
              <a:t>the observation</a:t>
            </a:r>
            <a:endParaRPr lang="en-US" sz="2400" dirty="0" smtClean="0"/>
          </a:p>
          <a:p>
            <a:pPr marL="800100" lvl="1" indent="-342900">
              <a:lnSpc>
                <a:spcPct val="80000"/>
              </a:lnSpc>
              <a:buAutoNum type="alphaLcParenBoth"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(b) Regress </a:t>
            </a:r>
            <a:r>
              <a:rPr lang="en-US" sz="2400" dirty="0" smtClean="0"/>
              <a:t>increments to the rest of the</a:t>
            </a:r>
            <a:r>
              <a:rPr lang="en-US" sz="2400" dirty="0" smtClean="0"/>
              <a:t> </a:t>
            </a:r>
            <a:r>
              <a:rPr lang="en-US" sz="2400" dirty="0" smtClean="0"/>
              <a:t>state to </a:t>
            </a:r>
            <a:r>
              <a:rPr lang="en-US" sz="2400" dirty="0" smtClean="0"/>
              <a:t>the updated observation prior</a:t>
            </a:r>
            <a:r>
              <a:rPr lang="en-US" sz="2400" dirty="0" smtClean="0"/>
              <a:t>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6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7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Insight 2: only in updating the </a:t>
            </a:r>
            <a:r>
              <a:rPr lang="en-US" sz="3200" i="1" dirty="0" smtClean="0"/>
              <a:t>observation prior</a:t>
            </a:r>
            <a:r>
              <a:rPr lang="en-US" sz="3200" dirty="0" smtClean="0"/>
              <a:t>, relax the </a:t>
            </a:r>
            <a:r>
              <a:rPr lang="en-US" sz="3200" dirty="0" err="1" smtClean="0"/>
              <a:t>Gaussianity</a:t>
            </a:r>
            <a:r>
              <a:rPr lang="en-US" sz="3200" dirty="0" smtClean="0"/>
              <a:t> assumption.</a:t>
            </a:r>
            <a:endParaRPr lang="en-US" sz="3200" dirty="0"/>
          </a:p>
        </p:txBody>
      </p:sp>
      <p:pic>
        <p:nvPicPr>
          <p:cNvPr id="4" name="Picture 3" descr="Screen shot 2011-01-14 at 11.04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3404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080" y="4978770"/>
            <a:ext cx="881523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R</a:t>
            </a:r>
            <a:r>
              <a:rPr lang="en-US" dirty="0" smtClean="0"/>
              <a:t>ank </a:t>
            </a:r>
            <a:r>
              <a:rPr lang="en-US" dirty="0"/>
              <a:t>H</a:t>
            </a:r>
            <a:r>
              <a:rPr lang="en-US" dirty="0" smtClean="0"/>
              <a:t>istogram </a:t>
            </a:r>
            <a:r>
              <a:rPr lang="en-US" dirty="0"/>
              <a:t>F</a:t>
            </a:r>
            <a:r>
              <a:rPr lang="en-US" dirty="0" smtClean="0"/>
              <a:t>ilter” -- </a:t>
            </a:r>
            <a:r>
              <a:rPr lang="en-US" b="1" dirty="0" smtClean="0"/>
              <a:t>a probability mass of 1 / (n+1) is assigned between each</a:t>
            </a:r>
          </a:p>
          <a:p>
            <a:r>
              <a:rPr lang="en-US" b="1" dirty="0" smtClean="0"/>
              <a:t>ensemble member observation prior</a:t>
            </a:r>
            <a:r>
              <a:rPr lang="en-US" dirty="0" smtClean="0"/>
              <a:t>.  Given the observation likelihood (dashed), </a:t>
            </a:r>
          </a:p>
          <a:p>
            <a:r>
              <a:rPr lang="en-US" dirty="0" smtClean="0"/>
              <a:t>piecewise construct a product of the prior and likelihood.  For i</a:t>
            </a:r>
            <a:r>
              <a:rPr lang="en-US" baseline="30000" dirty="0" smtClean="0"/>
              <a:t>th</a:t>
            </a:r>
            <a:r>
              <a:rPr lang="en-US" dirty="0" smtClean="0"/>
              <a:t> sorted observation prior,</a:t>
            </a:r>
          </a:p>
          <a:p>
            <a:r>
              <a:rPr lang="en-US" dirty="0" smtClean="0"/>
              <a:t>determine the value associated with the posterior CDF at </a:t>
            </a:r>
            <a:r>
              <a:rPr lang="en-US" dirty="0" err="1" smtClean="0"/>
              <a:t>i</a:t>
            </a:r>
            <a:r>
              <a:rPr lang="en-US" dirty="0" smtClean="0"/>
              <a:t> / (n+1).  This replaces step (1) of</a:t>
            </a:r>
          </a:p>
          <a:p>
            <a:r>
              <a:rPr lang="en-US" dirty="0" smtClean="0"/>
              <a:t>Anderson (2003). From Anderson, MWR, (2010).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2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86" y="263102"/>
            <a:ext cx="8229600" cy="6596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Anderson’s tests with Lorenz ‘96 model</a:t>
            </a:r>
            <a:endParaRPr lang="en-US" sz="3600" dirty="0"/>
          </a:p>
        </p:txBody>
      </p:sp>
      <p:pic>
        <p:nvPicPr>
          <p:cNvPr id="4" name="Picture 3" descr="Screen shot 2011-01-18 at 1.2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" y="841075"/>
            <a:ext cx="5651933" cy="5810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3612" y="1124534"/>
            <a:ext cx="2964574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F=8.0; fixed localization</a:t>
            </a:r>
          </a:p>
          <a:p>
            <a:r>
              <a:rPr lang="en-US" dirty="0" smtClean="0"/>
              <a:t>“half width” of 12 grid points.</a:t>
            </a:r>
          </a:p>
          <a:p>
            <a:endParaRPr lang="en-US" dirty="0"/>
          </a:p>
          <a:p>
            <a:r>
              <a:rPr lang="en-US" dirty="0" smtClean="0"/>
              <a:t>Observations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Adaptive spatially varying </a:t>
            </a:r>
            <a:endParaRPr lang="en-US" dirty="0"/>
          </a:p>
          <a:p>
            <a:r>
              <a:rPr lang="en-US" dirty="0" smtClean="0"/>
              <a:t>inflation following Anderson,</a:t>
            </a:r>
          </a:p>
          <a:p>
            <a:r>
              <a:rPr lang="en-US" dirty="0" smtClean="0"/>
              <a:t>Tellus, 2009.</a:t>
            </a:r>
          </a:p>
          <a:p>
            <a:endParaRPr lang="en-US" dirty="0"/>
          </a:p>
          <a:p>
            <a:r>
              <a:rPr lang="en-US" dirty="0" smtClean="0"/>
              <a:t>Note poor performance of</a:t>
            </a:r>
          </a:p>
          <a:p>
            <a:r>
              <a:rPr lang="en-US" dirty="0" smtClean="0"/>
              <a:t>both RHF and EnKF when</a:t>
            </a:r>
          </a:p>
          <a:p>
            <a:r>
              <a:rPr lang="en-US" dirty="0" smtClean="0"/>
              <a:t>ensemble size is 10 (see</a:t>
            </a:r>
          </a:p>
          <a:p>
            <a:r>
              <a:rPr lang="en-US" dirty="0" smtClean="0"/>
              <a:t>Whitaker and Hamill MWR </a:t>
            </a:r>
          </a:p>
          <a:p>
            <a:r>
              <a:rPr lang="en-US" dirty="0" smtClean="0"/>
              <a:t>2002), poor performance of </a:t>
            </a:r>
          </a:p>
          <a:p>
            <a:r>
              <a:rPr lang="en-US" dirty="0" smtClean="0"/>
              <a:t>EAKF when ensemble size is </a:t>
            </a:r>
          </a:p>
          <a:p>
            <a:r>
              <a:rPr lang="en-US" dirty="0" smtClean="0"/>
              <a:t>large (Lawson and Hansen, </a:t>
            </a:r>
          </a:p>
          <a:p>
            <a:r>
              <a:rPr lang="en-US" dirty="0" smtClean="0"/>
              <a:t>MWR 2003).</a:t>
            </a:r>
          </a:p>
        </p:txBody>
      </p:sp>
      <p:pic>
        <p:nvPicPr>
          <p:cNvPr id="6" name="Picture 5" descr="Screen shot 2011-01-18 at 1.3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90" y="2418301"/>
            <a:ext cx="3496310" cy="31958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879-4354-F14E-B3FD-0BF6D1303FB4}" type="slidenum">
              <a:rPr lang="en-US" smtClean="0"/>
              <a:t>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87829" y="1246802"/>
            <a:ext cx="2279057" cy="2416889"/>
            <a:chOff x="1187829" y="1246802"/>
            <a:chExt cx="2279057" cy="2416889"/>
          </a:xfrm>
        </p:grpSpPr>
        <p:sp>
          <p:nvSpPr>
            <p:cNvPr id="8" name="TextBox 7"/>
            <p:cNvSpPr txBox="1"/>
            <p:nvPr/>
          </p:nvSpPr>
          <p:spPr>
            <a:xfrm>
              <a:off x="1261760" y="1246802"/>
              <a:ext cx="220512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Make </a:t>
              </a:r>
              <a:r>
                <a:rPr lang="en-US" dirty="0" smtClean="0">
                  <a:solidFill>
                    <a:srgbClr val="FF0000"/>
                  </a:solidFill>
                </a:rPr>
                <a:t>a non</a:t>
              </a:r>
              <a:r>
                <a:rPr lang="en-US" dirty="0" smtClean="0">
                  <a:solidFill>
                    <a:srgbClr val="FF0000"/>
                  </a:solidFill>
                </a:rPr>
                <a:t>-Gaussian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filter as good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as EAKF at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small </a:t>
              </a:r>
              <a:r>
                <a:rPr lang="en-US" dirty="0" err="1" smtClean="0">
                  <a:solidFill>
                    <a:srgbClr val="FF0000"/>
                  </a:solidFill>
                </a:rPr>
                <a:t>ens</a:t>
              </a:r>
              <a:r>
                <a:rPr lang="en-US" dirty="0" smtClean="0">
                  <a:solidFill>
                    <a:srgbClr val="FF0000"/>
                  </a:solidFill>
                </a:rPr>
                <a:t> sizes?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443669" y="2447131"/>
              <a:ext cx="328938" cy="25723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187829" y="2447131"/>
              <a:ext cx="584778" cy="12165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304131" y="2722734"/>
            <a:ext cx="2081556" cy="1416049"/>
            <a:chOff x="3304131" y="2722734"/>
            <a:chExt cx="2081556" cy="1416049"/>
          </a:xfrm>
        </p:grpSpPr>
        <p:sp>
          <p:nvSpPr>
            <p:cNvPr id="15" name="Rectangle 14"/>
            <p:cNvSpPr/>
            <p:nvPr/>
          </p:nvSpPr>
          <p:spPr>
            <a:xfrm>
              <a:off x="3304131" y="2722734"/>
              <a:ext cx="20815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Still as good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as EnKF at large </a:t>
              </a:r>
              <a:r>
                <a:rPr lang="en-US" dirty="0" err="1" smtClean="0">
                  <a:solidFill>
                    <a:srgbClr val="FF0000"/>
                  </a:solidFill>
                </a:rPr>
                <a:t>ens</a:t>
              </a:r>
              <a:r>
                <a:rPr lang="en-US" dirty="0" smtClean="0">
                  <a:solidFill>
                    <a:srgbClr val="FF0000"/>
                  </a:solidFill>
                </a:rPr>
                <a:t> sizes?</a:t>
              </a:r>
            </a:p>
          </p:txBody>
        </p:sp>
        <p:cxnSp>
          <p:nvCxnSpPr>
            <p:cNvPr id="17" name="Straight Arrow Connector 16"/>
            <p:cNvCxnSpPr>
              <a:stCxn id="15" idx="2"/>
            </p:cNvCxnSpPr>
            <p:nvPr/>
          </p:nvCxnSpPr>
          <p:spPr>
            <a:xfrm>
              <a:off x="4344909" y="3369065"/>
              <a:ext cx="177979" cy="7697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00760" y="5116376"/>
            <a:ext cx="5651933" cy="16050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7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11429</TotalTime>
  <Words>1467</Words>
  <Application>Microsoft Macintosh PowerPoint</Application>
  <PresentationFormat>On-screen Show (4:3)</PresentationFormat>
  <Paragraphs>191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 kernel-density based  ensemble filter applicable (?) to  high-dimensional systems</vt:lpstr>
      <vt:lpstr>PowerPoint Presentation</vt:lpstr>
      <vt:lpstr>What to do when in ensemble filters when prior is obviously non-Gaussian?</vt:lpstr>
      <vt:lpstr>Gaussian distributions easy.</vt:lpstr>
      <vt:lpstr>Estimating prior as fully non-Gaussian may work when state dimension is small.</vt:lpstr>
      <vt:lpstr>Flavors of non-Gaussianity</vt:lpstr>
      <vt:lpstr>Two insights of Jeff Anderson relevant to non-Gaussian data assimilation (of the first type)</vt:lpstr>
      <vt:lpstr>Insight 2: only in updating the observation prior, relax the Gaussianity assumption.</vt:lpstr>
      <vt:lpstr>Anderson’s tests with Lorenz ‘96 model</vt:lpstr>
      <vt:lpstr>Possible errors introduced with rank histogram filter (RHF)</vt:lpstr>
      <vt:lpstr>PowerPoint Presentation</vt:lpstr>
      <vt:lpstr>Kernel density approach?</vt:lpstr>
      <vt:lpstr>Example of observation prior update with “kernel density filter” (KDF)</vt:lpstr>
      <vt:lpstr>When to apply KDF</vt:lpstr>
      <vt:lpstr>Testing in Lorenz ’96 model</vt:lpstr>
      <vt:lpstr>Lorenz ‘96, perfect model (obs σ=5.0, 6 h between obs, obs every grid point)</vt:lpstr>
      <vt:lpstr>Lorenz ‘96, perfect model (obs σ=5.0, 6 h between obs, obs every grid point)</vt:lpstr>
      <vt:lpstr>Lawson &amp; Hansen’s insight using Ikeda Map</vt:lpstr>
      <vt:lpstr>Tests of KDF in global primitive equation model</vt:lpstr>
      <vt:lpstr>Why is non-Gaussianity actually more rare than one might think?</vt:lpstr>
      <vt:lpstr>Why is non-Gaussianity actually more rare than one might think?</vt:lpstr>
      <vt:lpstr>Conclusions</vt:lpstr>
      <vt:lpstr>KDF technical detail.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kernel-density based  ensemble  filter applicable to  high-dimensional systems</dc:title>
  <dc:creator>Tom Hamill</dc:creator>
  <cp:lastModifiedBy>Tom Hamill</cp:lastModifiedBy>
  <cp:revision>41</cp:revision>
  <dcterms:created xsi:type="dcterms:W3CDTF">2011-01-13T21:00:23Z</dcterms:created>
  <dcterms:modified xsi:type="dcterms:W3CDTF">2011-01-21T20:55:07Z</dcterms:modified>
</cp:coreProperties>
</file>