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324" r:id="rId19"/>
    <p:sldId id="279" r:id="rId20"/>
    <p:sldId id="323" r:id="rId21"/>
    <p:sldId id="280" r:id="rId22"/>
    <p:sldId id="281" r:id="rId23"/>
    <p:sldId id="282" r:id="rId24"/>
    <p:sldId id="283" r:id="rId25"/>
    <p:sldId id="289" r:id="rId26"/>
    <p:sldId id="290" r:id="rId27"/>
    <p:sldId id="293" r:id="rId28"/>
    <p:sldId id="304" r:id="rId29"/>
    <p:sldId id="322" r:id="rId30"/>
    <p:sldId id="325" r:id="rId31"/>
    <p:sldId id="32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9" d="100"/>
          <a:sy n="139" d="100"/>
        </p:scale>
        <p:origin x="-40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4171F-7BDA-614B-B0E9-1651D1275BEA}" type="datetimeFigureOut">
              <a:rPr lang="en-US" smtClean="0"/>
              <a:t>1/3/13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DFC15-4EF0-164A-9656-9A9A471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35E594-8343-E14B-A039-7BD57DABD65F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0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1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9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9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F316-8AC6-3049-8494-A8701BCA2E01}" type="datetimeFigureOut">
              <a:rPr lang="en-US" smtClean="0"/>
              <a:t>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F4C79-446B-EC45-94F9-D1B5E3EAD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1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png"/><Relationship Id="rId27" Type="http://schemas.openxmlformats.org/officeDocument/2006/relationships/image" Target="../media/image38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post-processing using reforecasts to improve medium-range renewable energy forecasts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329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Tom Hamill and Jeff Whitaker</a:t>
            </a:r>
          </a:p>
          <a:p>
            <a:r>
              <a:rPr lang="en-US" dirty="0" smtClean="0"/>
              <a:t>NOAA Earth System Research Lab,</a:t>
            </a:r>
          </a:p>
          <a:p>
            <a:r>
              <a:rPr lang="en-US" dirty="0" smtClean="0"/>
              <a:t>Physical Sciences Division</a:t>
            </a:r>
          </a:p>
          <a:p>
            <a:r>
              <a:rPr lang="en-US" dirty="0" err="1" smtClean="0"/>
              <a:t>tom.hamill@noaa.gov</a:t>
            </a:r>
            <a:endParaRPr lang="en-US" dirty="0"/>
          </a:p>
        </p:txBody>
      </p:sp>
      <p:pic>
        <p:nvPicPr>
          <p:cNvPr id="4" name="Picture 3" descr="NOA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77574"/>
            <a:ext cx="1591825" cy="1614714"/>
          </a:xfrm>
          <a:prstGeom prst="rect">
            <a:avLst/>
          </a:prstGeom>
        </p:spPr>
      </p:pic>
      <p:pic>
        <p:nvPicPr>
          <p:cNvPr id="5" name="Picture 4" descr="dsrc_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46050"/>
            <a:ext cx="23653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23200" y="146050"/>
            <a:ext cx="1249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AD7A3A"/>
                </a:solidFill>
              </a:rPr>
              <a:t>NOAA Earth System</a:t>
            </a:r>
          </a:p>
          <a:p>
            <a:r>
              <a:rPr lang="en-US" sz="1000">
                <a:solidFill>
                  <a:srgbClr val="AD7A3A"/>
                </a:solidFill>
              </a:rPr>
              <a:t>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2616947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directly </a:t>
            </a:r>
            <a:br>
              <a:rPr lang="en-US" dirty="0" smtClean="0"/>
            </a:br>
            <a:r>
              <a:rPr lang="en-US" dirty="0" smtClean="0"/>
              <a:t>using forecast guidance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05870" y="2860624"/>
            <a:ext cx="15696" cy="6477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991899" y="3164677"/>
            <a:ext cx="21889" cy="3436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192915" y="3362189"/>
            <a:ext cx="0" cy="1461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646729" y="2923187"/>
            <a:ext cx="0" cy="5851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12716" y="3508372"/>
            <a:ext cx="4912" cy="3217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376686" y="3325644"/>
            <a:ext cx="8110" cy="1827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>
            <a:off x="665387" y="2861362"/>
            <a:ext cx="111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 minus 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81235" y="2402870"/>
            <a:ext cx="9137" cy="2119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90372" y="3508372"/>
            <a:ext cx="1334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88712" y="33256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90372" y="3252553"/>
            <a:ext cx="115128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20074" y="2564513"/>
            <a:ext cx="42469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overall bias correction should</a:t>
            </a:r>
          </a:p>
          <a:p>
            <a:r>
              <a:rPr lang="en-US" sz="2400" dirty="0" smtClean="0"/>
              <a:t>result in a modest improvement</a:t>
            </a:r>
          </a:p>
          <a:p>
            <a:r>
              <a:rPr lang="en-US" sz="2400" dirty="0" smtClean="0"/>
              <a:t>in the forecasts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42162" y="3067887"/>
            <a:ext cx="5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- 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24396" y="3164677"/>
            <a:ext cx="4294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24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directly </a:t>
            </a:r>
            <a:br>
              <a:rPr lang="en-US" dirty="0" smtClean="0"/>
            </a:br>
            <a:r>
              <a:rPr lang="en-US" dirty="0" smtClean="0"/>
              <a:t>using forecast guidance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05870" y="2860624"/>
            <a:ext cx="15696" cy="6477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991899" y="3164677"/>
            <a:ext cx="21889" cy="3436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192915" y="3362189"/>
            <a:ext cx="0" cy="1461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646729" y="2923187"/>
            <a:ext cx="0" cy="5851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12716" y="3508372"/>
            <a:ext cx="4912" cy="3217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376686" y="3325644"/>
            <a:ext cx="8110" cy="1827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>
            <a:off x="665387" y="2861362"/>
            <a:ext cx="111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 minus 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81235" y="2402870"/>
            <a:ext cx="9137" cy="2119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90372" y="3508372"/>
            <a:ext cx="1334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88712" y="33256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90372" y="3252553"/>
            <a:ext cx="115128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0025" y="2333680"/>
            <a:ext cx="51388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we had additional information</a:t>
            </a:r>
          </a:p>
          <a:p>
            <a:r>
              <a:rPr lang="en-US" sz="2400" dirty="0" smtClean="0"/>
              <a:t>such as the </a:t>
            </a:r>
            <a:r>
              <a:rPr lang="en-US" sz="2400" dirty="0" smtClean="0">
                <a:solidFill>
                  <a:srgbClr val="FF0000"/>
                </a:solidFill>
              </a:rPr>
              <a:t>wind direction</a:t>
            </a:r>
            <a:r>
              <a:rPr lang="en-US" sz="2400" dirty="0" smtClean="0"/>
              <a:t>?  Then </a:t>
            </a:r>
          </a:p>
          <a:p>
            <a:r>
              <a:rPr lang="en-US" sz="2400" dirty="0" smtClean="0"/>
              <a:t>perhaps a more sophisticated statistical</a:t>
            </a:r>
          </a:p>
          <a:p>
            <a:r>
              <a:rPr lang="en-US" sz="2400" dirty="0" smtClean="0"/>
              <a:t>correction could be attempted.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2162" y="3067887"/>
            <a:ext cx="5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- 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24396" y="3164677"/>
            <a:ext cx="4294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8229" y="2486957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7983" y="2486957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2615" y="3830119"/>
            <a:ext cx="39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5099" y="2795345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5238" y="2852981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6107" y="2883221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9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directly </a:t>
            </a:r>
            <a:br>
              <a:rPr lang="en-US" dirty="0" smtClean="0"/>
            </a:br>
            <a:r>
              <a:rPr lang="en-US" dirty="0" smtClean="0"/>
              <a:t>using forecast guidance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05870" y="2860624"/>
            <a:ext cx="15696" cy="6477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991899" y="3164677"/>
            <a:ext cx="21889" cy="3436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192915" y="3362189"/>
            <a:ext cx="0" cy="1461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646729" y="2923187"/>
            <a:ext cx="0" cy="5851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12716" y="3508372"/>
            <a:ext cx="4912" cy="3217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376686" y="3325644"/>
            <a:ext cx="8110" cy="1827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>
            <a:off x="665387" y="2861362"/>
            <a:ext cx="111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 minus 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81235" y="2402870"/>
            <a:ext cx="9137" cy="2119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90372" y="3508372"/>
            <a:ext cx="1334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88712" y="33256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90372" y="3252553"/>
            <a:ext cx="115128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0025" y="2333680"/>
            <a:ext cx="51388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we had additional information</a:t>
            </a:r>
          </a:p>
          <a:p>
            <a:r>
              <a:rPr lang="en-US" sz="2400" dirty="0" smtClean="0"/>
              <a:t>such as the </a:t>
            </a:r>
            <a:r>
              <a:rPr lang="en-US" sz="2400" dirty="0" smtClean="0">
                <a:solidFill>
                  <a:srgbClr val="FF0000"/>
                </a:solidFill>
              </a:rPr>
              <a:t>wind direction</a:t>
            </a:r>
            <a:r>
              <a:rPr lang="en-US" sz="2400" dirty="0" smtClean="0"/>
              <a:t>?  Then </a:t>
            </a:r>
          </a:p>
          <a:p>
            <a:r>
              <a:rPr lang="en-US" sz="2400" dirty="0" smtClean="0"/>
              <a:t>perhaps a more sophisticated statistical</a:t>
            </a:r>
          </a:p>
          <a:p>
            <a:r>
              <a:rPr lang="en-US" sz="2400" dirty="0" smtClean="0"/>
              <a:t>correction could be attempted.</a:t>
            </a:r>
          </a:p>
          <a:p>
            <a:endParaRPr lang="en-US" sz="2400" dirty="0"/>
          </a:p>
          <a:p>
            <a:r>
              <a:rPr lang="en-US" sz="2400" dirty="0" smtClean="0"/>
              <a:t>What if we had further additional </a:t>
            </a:r>
          </a:p>
          <a:p>
            <a:r>
              <a:rPr lang="en-US" sz="2400" dirty="0" smtClean="0"/>
              <a:t>information such as static stability “</a:t>
            </a:r>
            <a:r>
              <a:rPr lang="en-US" sz="2400" dirty="0" smtClean="0">
                <a:solidFill>
                  <a:srgbClr val="3366FF"/>
                </a:solidFill>
              </a:rPr>
              <a:t>S</a:t>
            </a:r>
            <a:r>
              <a:rPr lang="en-US" sz="2400" dirty="0" smtClean="0"/>
              <a:t>”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2162" y="3067887"/>
            <a:ext cx="5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- 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24396" y="3164677"/>
            <a:ext cx="4294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8229" y="2486957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7983" y="2486957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2615" y="3830119"/>
            <a:ext cx="39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5099" y="2795345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5238" y="2852981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6107" y="2883221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5020" y="1861699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2133" y="1857997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4789" y="1917672"/>
            <a:ext cx="255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S</a:t>
            </a:r>
            <a:endParaRPr lang="en-US" sz="1200" dirty="0"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4928" y="1931469"/>
            <a:ext cx="255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S</a:t>
            </a:r>
            <a:endParaRPr lang="en-US" sz="1200" dirty="0">
              <a:solidFill>
                <a:srgbClr val="33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0136" y="1857997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2392" y="1769366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S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2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directly </a:t>
            </a:r>
            <a:br>
              <a:rPr lang="en-US" dirty="0" smtClean="0"/>
            </a:br>
            <a:r>
              <a:rPr lang="en-US" dirty="0" smtClean="0"/>
              <a:t>using forecast guidance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05870" y="2860624"/>
            <a:ext cx="15696" cy="6477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991899" y="3164677"/>
            <a:ext cx="21889" cy="3436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192915" y="3362189"/>
            <a:ext cx="0" cy="1461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646729" y="2923187"/>
            <a:ext cx="0" cy="5851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12716" y="3508372"/>
            <a:ext cx="4912" cy="3217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376686" y="3325644"/>
            <a:ext cx="8110" cy="1827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>
            <a:off x="665387" y="2861362"/>
            <a:ext cx="111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 minus 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81235" y="2402870"/>
            <a:ext cx="9137" cy="2119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90372" y="3508372"/>
            <a:ext cx="1334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88712" y="33256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90372" y="3252553"/>
            <a:ext cx="115128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0025" y="2333680"/>
            <a:ext cx="51388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we had additional information</a:t>
            </a:r>
          </a:p>
          <a:p>
            <a:r>
              <a:rPr lang="en-US" sz="2400" dirty="0" smtClean="0"/>
              <a:t>such as the </a:t>
            </a:r>
            <a:r>
              <a:rPr lang="en-US" sz="2400" dirty="0" smtClean="0">
                <a:solidFill>
                  <a:srgbClr val="FF0000"/>
                </a:solidFill>
              </a:rPr>
              <a:t>wind direction</a:t>
            </a:r>
            <a:r>
              <a:rPr lang="en-US" sz="2400" dirty="0" smtClean="0"/>
              <a:t>?  Then </a:t>
            </a:r>
          </a:p>
          <a:p>
            <a:r>
              <a:rPr lang="en-US" sz="2400" dirty="0" smtClean="0"/>
              <a:t>perhaps a more sophisticated statistical</a:t>
            </a:r>
          </a:p>
          <a:p>
            <a:r>
              <a:rPr lang="en-US" sz="2400" dirty="0" smtClean="0"/>
              <a:t>correction could be attempted.</a:t>
            </a:r>
          </a:p>
          <a:p>
            <a:endParaRPr lang="en-US" sz="2400" dirty="0"/>
          </a:p>
          <a:p>
            <a:r>
              <a:rPr lang="en-US" sz="2400" dirty="0" smtClean="0"/>
              <a:t>What if we had further additional </a:t>
            </a:r>
          </a:p>
          <a:p>
            <a:r>
              <a:rPr lang="en-US" sz="2400" dirty="0" smtClean="0"/>
              <a:t>information such as static stability “</a:t>
            </a:r>
            <a:r>
              <a:rPr lang="en-US" sz="2400" dirty="0" smtClean="0">
                <a:solidFill>
                  <a:srgbClr val="3366FF"/>
                </a:solidFill>
              </a:rPr>
              <a:t>S</a:t>
            </a:r>
            <a:r>
              <a:rPr lang="en-US" sz="2400" dirty="0" smtClean="0"/>
              <a:t>”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2162" y="3067887"/>
            <a:ext cx="5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- 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24396" y="3164677"/>
            <a:ext cx="4294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8229" y="2486957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7983" y="2486957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2615" y="3830119"/>
            <a:ext cx="39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5099" y="2795345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5238" y="2852981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6107" y="2883221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5020" y="1861699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2133" y="1857997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4789" y="1917672"/>
            <a:ext cx="255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S</a:t>
            </a:r>
            <a:endParaRPr lang="en-US" sz="1200" dirty="0"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4928" y="1931469"/>
            <a:ext cx="255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</a:rPr>
              <a:t>S</a:t>
            </a:r>
            <a:endParaRPr lang="en-US" sz="1200" dirty="0">
              <a:solidFill>
                <a:srgbClr val="33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0136" y="1857997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2392" y="1769366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S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06278"/>
            <a:ext cx="80498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more additional predictors you may wish to include in some statistical correction model, the longer the time series of forecasts and observations you are going to need.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6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Reforecasts (hindcasts)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simulations of the past weather (or climate) using the same forecast model and assimilation system that (ideally) is used operationally.  </a:t>
            </a:r>
          </a:p>
          <a:p>
            <a:pPr lvl="1"/>
            <a:r>
              <a:rPr lang="en-US" dirty="0" smtClean="0"/>
              <a:t>Very common </a:t>
            </a:r>
            <a:r>
              <a:rPr lang="en-US" dirty="0" smtClean="0"/>
              <a:t>with climate, </a:t>
            </a:r>
            <a:r>
              <a:rPr lang="en-US" dirty="0" smtClean="0"/>
              <a:t>still uncommon </a:t>
            </a:r>
            <a:r>
              <a:rPr lang="en-US" dirty="0" smtClean="0"/>
              <a:t>with weather models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Reforecasts may be initialized from </a:t>
            </a:r>
            <a:r>
              <a:rPr lang="en-US" dirty="0" err="1" smtClean="0"/>
              <a:t>reanalyses</a:t>
            </a:r>
            <a:r>
              <a:rPr lang="en-US" dirty="0" smtClean="0"/>
              <a:t>, but reforecasts ≠ </a:t>
            </a:r>
            <a:r>
              <a:rPr lang="en-US" dirty="0" err="1" smtClean="0"/>
              <a:t>reanalyses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C0C-D53C-9C4D-82CB-C2886D962F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838"/>
            <a:ext cx="8229600" cy="83992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GEFS reforecast v2 details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1" y="1208307"/>
            <a:ext cx="8458929" cy="514804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Seeks to mimic GEFS </a:t>
            </a:r>
            <a:r>
              <a:rPr lang="en-US" sz="2000" dirty="0" smtClean="0"/>
              <a:t>(NCEP </a:t>
            </a:r>
            <a:r>
              <a:rPr lang="en-US" sz="2000" dirty="0" smtClean="0"/>
              <a:t>Global Ensemble Forecast System) </a:t>
            </a:r>
            <a:r>
              <a:rPr lang="en-US" sz="2000" dirty="0" smtClean="0"/>
              <a:t>operational </a:t>
            </a:r>
            <a:r>
              <a:rPr lang="en-US" sz="2000" dirty="0" smtClean="0"/>
              <a:t>configuration as of February 2012.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Each 00Z, 11-member forecast</a:t>
            </a:r>
            <a:r>
              <a:rPr lang="en-US" sz="2000" dirty="0" smtClean="0"/>
              <a:t>, 1 control + 10 perturbed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/>
              <a:t>Reforecasts produced </a:t>
            </a:r>
            <a:r>
              <a:rPr lang="en-US" sz="2000" dirty="0">
                <a:solidFill>
                  <a:srgbClr val="FF0000"/>
                </a:solidFill>
              </a:rPr>
              <a:t>every day, for 1984120100 to current</a:t>
            </a:r>
            <a:r>
              <a:rPr lang="en-US" sz="2000" dirty="0"/>
              <a:t> (actually, working on </a:t>
            </a:r>
            <a:r>
              <a:rPr lang="en-US" sz="2000" dirty="0" smtClean="0"/>
              <a:t>finishing late 2012 now).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CFSR (NCEP’s Climate Forecast System Reanalysis) initial conditions (3D-Var) + ETR perturbations (cycled with 10 perturbed members).  After ~ 22 May 2012, initial conditions from hybrid EnKF/3D-Var.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Resolution: T254L42 to day 8,  T190L42 from days 7.5 to day 16.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Fast data archive at ESRL of 99 variables, 28 of which stored at original ~1/2-degree resolution during week 1.  All stored at 1 degree.  Also: mean and spread to be stored.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Full archive at DOE/Lawrence Berkeley Lab, where data set was created under DOE grant.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A5A5-421E-B84D-B842-3B6454191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3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202"/>
          </a:xfrm>
        </p:spPr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84" y="1306440"/>
            <a:ext cx="8341916" cy="5000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00Z reforecasts 1985</a:t>
            </a:r>
            <a:r>
              <a:rPr lang="en-US" dirty="0" smtClean="0"/>
              <a:t>-late 2012 </a:t>
            </a:r>
            <a:r>
              <a:rPr lang="en-US" dirty="0" smtClean="0"/>
              <a:t>completed and publicly available.</a:t>
            </a:r>
          </a:p>
          <a:p>
            <a:r>
              <a:rPr lang="en-US" dirty="0" smtClean="0"/>
              <a:t>Within </a:t>
            </a:r>
            <a:r>
              <a:rPr lang="en-US" dirty="0" smtClean="0"/>
              <a:t>a month or two, we will be pulling real-time GEFS data over from NCEP and putting it in our archive.</a:t>
            </a:r>
          </a:p>
          <a:p>
            <a:r>
              <a:rPr lang="en-US" dirty="0" smtClean="0"/>
              <a:t>Web sites are open to you now:</a:t>
            </a:r>
          </a:p>
          <a:p>
            <a:pPr lvl="1"/>
            <a:r>
              <a:rPr lang="en-US" dirty="0" smtClean="0"/>
              <a:t>NOAA/ESRL site: fast access, limited data (99 fields).</a:t>
            </a:r>
          </a:p>
          <a:p>
            <a:pPr lvl="1"/>
            <a:r>
              <a:rPr lang="en-US" dirty="0" smtClean="0"/>
              <a:t>US Department of Energy: slow access, but full data set</a:t>
            </a:r>
          </a:p>
          <a:p>
            <a:r>
              <a:rPr lang="en-US" dirty="0" smtClean="0"/>
              <a:t>Soon: experimental probabilistic precipitation forecast graphics in real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9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to be readily available from ESRL</a:t>
            </a:r>
            <a:endParaRPr lang="en-US" dirty="0"/>
          </a:p>
        </p:txBody>
      </p:sp>
      <p:pic>
        <p:nvPicPr>
          <p:cNvPr id="4" name="Picture 3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281" y="7059148"/>
            <a:ext cx="9960621" cy="7799852"/>
          </a:xfrm>
          <a:prstGeom prst="rect">
            <a:avLst/>
          </a:prstGeom>
        </p:spPr>
      </p:pic>
      <p:pic>
        <p:nvPicPr>
          <p:cNvPr id="5" name="Picture 4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81" y="7211548"/>
            <a:ext cx="9960621" cy="7799852"/>
          </a:xfrm>
          <a:prstGeom prst="rect">
            <a:avLst/>
          </a:prstGeom>
        </p:spPr>
      </p:pic>
      <p:pic>
        <p:nvPicPr>
          <p:cNvPr id="6" name="Picture 5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081" y="7363948"/>
            <a:ext cx="9960621" cy="7799852"/>
          </a:xfrm>
          <a:prstGeom prst="rect">
            <a:avLst/>
          </a:prstGeom>
        </p:spPr>
      </p:pic>
      <p:pic>
        <p:nvPicPr>
          <p:cNvPr id="7" name="Picture 6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481" y="7516348"/>
            <a:ext cx="9960621" cy="7799852"/>
          </a:xfrm>
          <a:prstGeom prst="rect">
            <a:avLst/>
          </a:prstGeom>
        </p:spPr>
      </p:pic>
      <p:pic>
        <p:nvPicPr>
          <p:cNvPr id="8" name="Picture 7" descr="Untitle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54" y="1133056"/>
            <a:ext cx="6231218" cy="4882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4054" y="626188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hurricane track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4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to be readily available from ESRL</a:t>
            </a:r>
            <a:endParaRPr lang="en-US" dirty="0"/>
          </a:p>
        </p:txBody>
      </p:sp>
      <p:pic>
        <p:nvPicPr>
          <p:cNvPr id="4" name="Picture 3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281" y="7059148"/>
            <a:ext cx="9960621" cy="7799852"/>
          </a:xfrm>
          <a:prstGeom prst="rect">
            <a:avLst/>
          </a:prstGeom>
        </p:spPr>
      </p:pic>
      <p:pic>
        <p:nvPicPr>
          <p:cNvPr id="5" name="Picture 4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81" y="7211548"/>
            <a:ext cx="9960621" cy="7799852"/>
          </a:xfrm>
          <a:prstGeom prst="rect">
            <a:avLst/>
          </a:prstGeom>
        </p:spPr>
      </p:pic>
      <p:pic>
        <p:nvPicPr>
          <p:cNvPr id="6" name="Picture 5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081" y="7363948"/>
            <a:ext cx="9960621" cy="7799852"/>
          </a:xfrm>
          <a:prstGeom prst="rect">
            <a:avLst/>
          </a:prstGeom>
        </p:spPr>
      </p:pic>
      <p:pic>
        <p:nvPicPr>
          <p:cNvPr id="7" name="Picture 6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481" y="7516348"/>
            <a:ext cx="9960621" cy="7799852"/>
          </a:xfrm>
          <a:prstGeom prst="rect">
            <a:avLst/>
          </a:prstGeom>
        </p:spPr>
      </p:pic>
      <p:pic>
        <p:nvPicPr>
          <p:cNvPr id="8" name="Picture 7" descr="Untitle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54" y="1133056"/>
            <a:ext cx="6231218" cy="4882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4054" y="626188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hurricane track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18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74054" y="4887967"/>
            <a:ext cx="6231218" cy="112716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0663" y="4979331"/>
            <a:ext cx="970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useful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wind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energy?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7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957"/>
            <a:ext cx="8229600" cy="780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to be readily available from </a:t>
            </a:r>
            <a:r>
              <a:rPr lang="en-US" dirty="0" smtClean="0"/>
              <a:t>ESRL</a:t>
            </a:r>
            <a:br>
              <a:rPr lang="en-US" dirty="0" smtClean="0"/>
            </a:br>
            <a:r>
              <a:rPr lang="en-US" dirty="0" smtClean="0"/>
              <a:t>at native resolution (~0.5 degree in week 1, ~0.7 degree in week 2)</a:t>
            </a:r>
            <a:endParaRPr lang="en-US" dirty="0"/>
          </a:p>
        </p:txBody>
      </p:sp>
      <p:pic>
        <p:nvPicPr>
          <p:cNvPr id="4" name="Picture 3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281" y="7059148"/>
            <a:ext cx="9960621" cy="7799852"/>
          </a:xfrm>
          <a:prstGeom prst="rect">
            <a:avLst/>
          </a:prstGeom>
        </p:spPr>
      </p:pic>
      <p:pic>
        <p:nvPicPr>
          <p:cNvPr id="5" name="Picture 4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81" y="7211548"/>
            <a:ext cx="9960621" cy="7799852"/>
          </a:xfrm>
          <a:prstGeom prst="rect">
            <a:avLst/>
          </a:prstGeom>
        </p:spPr>
      </p:pic>
      <p:pic>
        <p:nvPicPr>
          <p:cNvPr id="6" name="Picture 5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081" y="7363948"/>
            <a:ext cx="9960621" cy="7799852"/>
          </a:xfrm>
          <a:prstGeom prst="rect">
            <a:avLst/>
          </a:prstGeom>
        </p:spPr>
      </p:pic>
      <p:pic>
        <p:nvPicPr>
          <p:cNvPr id="7" name="Picture 6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481" y="7516348"/>
            <a:ext cx="9960621" cy="77998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 descr="Screen Shot 2013-01-03 at 10.14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257"/>
            <a:ext cx="9144000" cy="36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5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 energy decisions </a:t>
            </a:r>
            <a:br>
              <a:rPr lang="en-US" dirty="0" smtClean="0"/>
            </a:br>
            <a:r>
              <a:rPr lang="en-US" dirty="0" smtClean="0"/>
              <a:t>based on weather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894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consequential decisions are “unit commitments” (~ 1 day) and then updates using very short-range forecasts to adjust.</a:t>
            </a:r>
          </a:p>
          <a:p>
            <a:r>
              <a:rPr lang="en-US" dirty="0" smtClean="0"/>
              <a:t>Less consequential O&amp;M decisions might be based on longer-lead forecasts.</a:t>
            </a:r>
          </a:p>
          <a:p>
            <a:r>
              <a:rPr lang="en-US" dirty="0" smtClean="0"/>
              <a:t>Questions:  </a:t>
            </a:r>
          </a:p>
          <a:p>
            <a:pPr lvl="1"/>
            <a:r>
              <a:rPr lang="en-US" dirty="0" smtClean="0"/>
              <a:t>Can we improve long-lead forecasts to support, say, maintenance decisions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 smtClean="0"/>
              <a:t>Can we make,</a:t>
            </a:r>
            <a:r>
              <a:rPr lang="en-US" dirty="0"/>
              <a:t> </a:t>
            </a:r>
            <a:r>
              <a:rPr lang="en-US" dirty="0" smtClean="0"/>
              <a:t>say, 2-day forecasts as well as we make current 1-day forecasts so that unit commitment decisions might be made further in advance?</a:t>
            </a:r>
          </a:p>
          <a:p>
            <a:pPr lvl="1"/>
            <a:r>
              <a:rPr lang="en-US" dirty="0" smtClean="0"/>
              <a:t>What new data sets and approaches might be tried to improve these longer-lead forecasts?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0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957"/>
            <a:ext cx="8229600" cy="780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to be readily available from </a:t>
            </a:r>
            <a:r>
              <a:rPr lang="en-US" dirty="0" smtClean="0"/>
              <a:t>ESRL</a:t>
            </a:r>
            <a:br>
              <a:rPr lang="en-US" dirty="0" smtClean="0"/>
            </a:br>
            <a:r>
              <a:rPr lang="en-US" dirty="0" smtClean="0"/>
              <a:t>at native resolution (~0.5 degree in week 1, ~0.7 degree in week 2)</a:t>
            </a:r>
            <a:endParaRPr lang="en-US" dirty="0"/>
          </a:p>
        </p:txBody>
      </p:sp>
      <p:pic>
        <p:nvPicPr>
          <p:cNvPr id="4" name="Picture 3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281" y="7059148"/>
            <a:ext cx="9960621" cy="7799852"/>
          </a:xfrm>
          <a:prstGeom prst="rect">
            <a:avLst/>
          </a:prstGeom>
        </p:spPr>
      </p:pic>
      <p:pic>
        <p:nvPicPr>
          <p:cNvPr id="5" name="Picture 4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81" y="7211548"/>
            <a:ext cx="9960621" cy="7799852"/>
          </a:xfrm>
          <a:prstGeom prst="rect">
            <a:avLst/>
          </a:prstGeom>
        </p:spPr>
      </p:pic>
      <p:pic>
        <p:nvPicPr>
          <p:cNvPr id="6" name="Picture 5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081" y="7363948"/>
            <a:ext cx="9960621" cy="7799852"/>
          </a:xfrm>
          <a:prstGeom prst="rect">
            <a:avLst/>
          </a:prstGeom>
        </p:spPr>
      </p:pic>
      <p:pic>
        <p:nvPicPr>
          <p:cNvPr id="7" name="Picture 6" descr="Screen Shot 2012-05-09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481" y="7516348"/>
            <a:ext cx="9960621" cy="77998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 descr="Screen Shot 2013-01-03 at 10.14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257"/>
            <a:ext cx="9144000" cy="36839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6703" y="3033280"/>
            <a:ext cx="118783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11837" y="3018306"/>
            <a:ext cx="118783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703" y="2534078"/>
            <a:ext cx="118783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11837" y="3490480"/>
            <a:ext cx="118783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12180" y="5734732"/>
            <a:ext cx="118783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6503" y="6356350"/>
            <a:ext cx="118783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9246" y="6238214"/>
            <a:ext cx="760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of particular relevance for hydro, wind, and solar renewable-energy forecasting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9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752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esrl.noaa.gov</a:t>
            </a:r>
            <a:r>
              <a:rPr lang="en-US" sz="2800" dirty="0" smtClean="0"/>
              <a:t>/</a:t>
            </a:r>
            <a:r>
              <a:rPr lang="en-US" sz="2800" dirty="0" err="1" smtClean="0"/>
              <a:t>psd</a:t>
            </a:r>
            <a:r>
              <a:rPr lang="en-US" sz="2800" dirty="0" smtClean="0"/>
              <a:t>/forecasts/reforecast2/</a:t>
            </a:r>
            <a:r>
              <a:rPr lang="en-US" sz="2800" dirty="0" err="1" smtClean="0"/>
              <a:t>download.html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Screen Shot 2012-10-31 at 9.0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8" y="537522"/>
            <a:ext cx="6631332" cy="6292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072" y="1297367"/>
            <a:ext cx="176202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point-and-</a:t>
            </a:r>
          </a:p>
          <a:p>
            <a:r>
              <a:rPr lang="en-US" dirty="0" smtClean="0"/>
              <a:t>click gateway</a:t>
            </a:r>
          </a:p>
          <a:p>
            <a:r>
              <a:rPr lang="en-US" dirty="0" smtClean="0"/>
              <a:t>to the reforecast</a:t>
            </a:r>
          </a:p>
          <a:p>
            <a:r>
              <a:rPr lang="en-US" dirty="0" smtClean="0"/>
              <a:t>archive.</a:t>
            </a:r>
          </a:p>
          <a:p>
            <a:endParaRPr lang="en-US" dirty="0" smtClean="0"/>
          </a:p>
          <a:p>
            <a:r>
              <a:rPr lang="en-US" dirty="0" smtClean="0"/>
              <a:t>Produces </a:t>
            </a:r>
            <a:endParaRPr lang="en-US" dirty="0" smtClean="0"/>
          </a:p>
          <a:p>
            <a:r>
              <a:rPr lang="en-US" dirty="0" smtClean="0"/>
              <a:t>netCDF files.</a:t>
            </a:r>
          </a:p>
          <a:p>
            <a:endParaRPr lang="en-US" dirty="0"/>
          </a:p>
          <a:p>
            <a:r>
              <a:rPr lang="en-US" dirty="0" smtClean="0"/>
              <a:t>Also: direct</a:t>
            </a:r>
          </a:p>
          <a:p>
            <a:r>
              <a:rPr lang="en-US" dirty="0" smtClean="0"/>
              <a:t>ftp access to</a:t>
            </a:r>
          </a:p>
          <a:p>
            <a:r>
              <a:rPr lang="en-US" dirty="0" smtClean="0"/>
              <a:t>allow you to</a:t>
            </a:r>
          </a:p>
          <a:p>
            <a:r>
              <a:rPr lang="en-US" dirty="0" smtClean="0"/>
              <a:t>read the raw</a:t>
            </a:r>
          </a:p>
          <a:p>
            <a:r>
              <a:rPr lang="en-US" dirty="0" err="1" smtClean="0"/>
              <a:t>grib</a:t>
            </a:r>
            <a:r>
              <a:rPr lang="en-US" dirty="0" smtClean="0"/>
              <a:t> files.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6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7-25 at 2.4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140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7730" y="669345"/>
            <a:ext cx="149587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DOE</a:t>
            </a:r>
          </a:p>
          <a:p>
            <a:r>
              <a:rPr lang="en-US" sz="2000" dirty="0" smtClean="0"/>
              <a:t>site will be</a:t>
            </a:r>
          </a:p>
          <a:p>
            <a:r>
              <a:rPr lang="en-US" sz="2000" dirty="0" smtClean="0"/>
              <a:t>ready for</a:t>
            </a:r>
          </a:p>
          <a:p>
            <a:r>
              <a:rPr lang="en-US" sz="2000" dirty="0" smtClean="0"/>
              <a:t>access to </a:t>
            </a:r>
          </a:p>
          <a:p>
            <a:r>
              <a:rPr lang="en-US" sz="2000" dirty="0" smtClean="0"/>
              <a:t>tape storage</a:t>
            </a:r>
          </a:p>
          <a:p>
            <a:r>
              <a:rPr lang="en-US" sz="2000" dirty="0" smtClean="0"/>
              <a:t>of full data</a:t>
            </a:r>
          </a:p>
          <a:p>
            <a:r>
              <a:rPr lang="en-US" sz="2000" dirty="0" smtClean="0"/>
              <a:t>(slower).</a:t>
            </a:r>
          </a:p>
          <a:p>
            <a:endParaRPr lang="en-US" sz="2000" dirty="0"/>
          </a:p>
          <a:p>
            <a:r>
              <a:rPr lang="en-US" sz="2000" dirty="0" smtClean="0"/>
              <a:t>Use this to </a:t>
            </a:r>
          </a:p>
          <a:p>
            <a:r>
              <a:rPr lang="en-US" sz="2000" dirty="0" smtClean="0"/>
              <a:t>access full</a:t>
            </a:r>
          </a:p>
          <a:p>
            <a:r>
              <a:rPr lang="en-US" sz="2000" dirty="0" smtClean="0"/>
              <a:t>model state.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67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097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Skill of raw reforecasts</a:t>
            </a:r>
            <a:br>
              <a:rPr lang="en-US" sz="4800" dirty="0" smtClean="0"/>
            </a:br>
            <a:r>
              <a:rPr lang="en-US" sz="4800" dirty="0" smtClean="0"/>
              <a:t>(no post-processing)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C0C-D53C-9C4D-82CB-C2886D962F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9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10"/>
            <a:ext cx="8229600" cy="8417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500 hPa Z </a:t>
            </a:r>
            <a:r>
              <a:rPr lang="en-US" dirty="0"/>
              <a:t>a</a:t>
            </a:r>
            <a:r>
              <a:rPr lang="en-US" dirty="0" smtClean="0"/>
              <a:t>nomaly correlation</a:t>
            </a:r>
            <a:br>
              <a:rPr lang="en-US" dirty="0" smtClean="0"/>
            </a:br>
            <a:r>
              <a:rPr lang="en-US" sz="3600" dirty="0" smtClean="0"/>
              <a:t>(from deterministic control)</a:t>
            </a:r>
            <a:endParaRPr lang="en-US" sz="3600" dirty="0"/>
          </a:p>
        </p:txBody>
      </p:sp>
      <p:pic>
        <p:nvPicPr>
          <p:cNvPr id="4" name="Picture 3" descr="A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866"/>
            <a:ext cx="6766407" cy="4684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9826" y="2101491"/>
            <a:ext cx="258417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Lines w/o filled colors</a:t>
            </a:r>
          </a:p>
          <a:p>
            <a:r>
              <a:rPr lang="en-US" dirty="0" smtClean="0"/>
              <a:t>for second–generation </a:t>
            </a:r>
          </a:p>
          <a:p>
            <a:r>
              <a:rPr lang="en-US" dirty="0" smtClean="0"/>
              <a:t>reforecast (2012, T254)</a:t>
            </a:r>
          </a:p>
          <a:p>
            <a:endParaRPr lang="en-US" dirty="0"/>
          </a:p>
          <a:p>
            <a:r>
              <a:rPr lang="en-US" dirty="0" smtClean="0"/>
              <a:t>Lines with filled colors</a:t>
            </a:r>
          </a:p>
          <a:p>
            <a:r>
              <a:rPr lang="en-US" dirty="0" smtClean="0"/>
              <a:t>for first-generation</a:t>
            </a:r>
          </a:p>
          <a:p>
            <a:r>
              <a:rPr lang="en-US" dirty="0" smtClean="0"/>
              <a:t>reforecast (1998, T62).</a:t>
            </a:r>
          </a:p>
          <a:p>
            <a:endParaRPr lang="en-US" dirty="0"/>
          </a:p>
          <a:p>
            <a:r>
              <a:rPr lang="en-US" dirty="0" smtClean="0"/>
              <a:t>Perhaps a 1.5-2.5 day</a:t>
            </a:r>
          </a:p>
          <a:p>
            <a:r>
              <a:rPr lang="en-US" dirty="0" smtClean="0"/>
              <a:t>improvement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Some change in skill</a:t>
            </a:r>
          </a:p>
          <a:p>
            <a:r>
              <a:rPr lang="en-US" dirty="0" smtClean="0"/>
              <a:t>over period of reforecast.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5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6733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Statistical post-processing</a:t>
            </a:r>
            <a:br>
              <a:rPr lang="en-US" sz="4800" dirty="0" smtClean="0"/>
            </a:br>
            <a:r>
              <a:rPr lang="en-US" sz="4800" dirty="0" smtClean="0"/>
              <a:t>using reforecasts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C0C-D53C-9C4D-82CB-C2886D962F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4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19" y="210683"/>
            <a:ext cx="8835621" cy="693819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Statistical post-processing of precipitation forecasts</a:t>
            </a:r>
            <a:endParaRPr lang="en-US" sz="3200" dirty="0"/>
          </a:p>
        </p:txBody>
      </p:sp>
      <p:pic>
        <p:nvPicPr>
          <p:cNvPr id="4" name="Picture 3" descr="Fi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9" y="873685"/>
            <a:ext cx="5582797" cy="5892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9582" y="1452686"/>
            <a:ext cx="3032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 directly estimated from ensemble prediction systems are often unreliable.</a:t>
            </a:r>
          </a:p>
          <a:p>
            <a:endParaRPr lang="en-US" dirty="0"/>
          </a:p>
          <a:p>
            <a:r>
              <a:rPr lang="en-US" dirty="0" smtClean="0"/>
              <a:t>This is data from Jul-Oct 2010,</a:t>
            </a:r>
          </a:p>
          <a:p>
            <a:r>
              <a:rPr lang="en-US" dirty="0" smtClean="0"/>
              <a:t>when the GEFS was T190.</a:t>
            </a:r>
          </a:p>
          <a:p>
            <a:endParaRPr lang="en-US" dirty="0" smtClean="0"/>
          </a:p>
          <a:p>
            <a:r>
              <a:rPr lang="en-US" dirty="0" smtClean="0"/>
              <a:t>Can we statistically post-process the current GEFS using reforecasts and improve reliability and skill?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94968" y="3115508"/>
            <a:ext cx="1059909" cy="33804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C0C-D53C-9C4D-82CB-C2886D962FE0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59927" y="1215139"/>
            <a:ext cx="2879655" cy="282936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15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elia_rankanalog_096_to_120h_10.0mm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91" y="1585287"/>
            <a:ext cx="2715208" cy="2941476"/>
          </a:xfrm>
          <a:prstGeom prst="rect">
            <a:avLst/>
          </a:prstGeom>
        </p:spPr>
      </p:pic>
      <p:pic>
        <p:nvPicPr>
          <p:cNvPr id="16" name="Picture 15" descr="relia_rankanalog_048_to_072h_10.0mm_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79" y="1575026"/>
            <a:ext cx="2715209" cy="2941476"/>
          </a:xfrm>
          <a:prstGeom prst="rect">
            <a:avLst/>
          </a:prstGeom>
        </p:spPr>
      </p:pic>
      <p:pic>
        <p:nvPicPr>
          <p:cNvPr id="3" name="Picture 2" descr="relia_rankanalog_000_to_024h_10.0mm_v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1" y="1582069"/>
            <a:ext cx="2708708" cy="293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61" y="109708"/>
            <a:ext cx="8772749" cy="7231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Reliability, &gt; 10 mm precipitation 24 h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910258" y="2870674"/>
            <a:ext cx="224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Version 2 (2012 GEFS)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14719" y="1315828"/>
            <a:ext cx="101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+0-1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8013" y="1316165"/>
            <a:ext cx="101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+2-3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26401" y="1315828"/>
            <a:ext cx="101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+4-5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9980" y="4737908"/>
            <a:ext cx="7811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Almost perfect </a:t>
            </a:r>
            <a:r>
              <a:rPr lang="en-US" sz="2800" dirty="0" smtClean="0"/>
              <a:t>reliability, greatly improved skill with</a:t>
            </a:r>
          </a:p>
          <a:p>
            <a:r>
              <a:rPr lang="en-US" sz="2800" dirty="0" smtClean="0"/>
              <a:t>a very simple statistical post-processing algorithm</a:t>
            </a:r>
            <a:endParaRPr lang="en-US" sz="2800" dirty="0"/>
          </a:p>
          <a:p>
            <a:r>
              <a:rPr lang="en-US" sz="2800" dirty="0" smtClean="0"/>
              <a:t>leveraging the long reforecast data set.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295179" y="1224276"/>
            <a:ext cx="2879655" cy="318011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31" y="152190"/>
            <a:ext cx="8847122" cy="684402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Application to wind energy: </a:t>
            </a:r>
            <a:br>
              <a:rPr lang="en-US" sz="3200" dirty="0" smtClean="0"/>
            </a:br>
            <a:r>
              <a:rPr lang="en-US" sz="3200" dirty="0" smtClean="0"/>
              <a:t>what if there’s no time series of observed data?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 descr="winds_IC2010010100_days5to10_central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564"/>
            <a:ext cx="5429829" cy="5680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9700" y="1735914"/>
            <a:ext cx="335220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Say you don’t have observational</a:t>
            </a:r>
          </a:p>
          <a:p>
            <a:r>
              <a:rPr lang="en-US" dirty="0" smtClean="0"/>
              <a:t>or analysis data widely available</a:t>
            </a:r>
          </a:p>
          <a:p>
            <a:r>
              <a:rPr lang="en-US" dirty="0" smtClean="0"/>
              <a:t>for statistical post-processing.</a:t>
            </a:r>
          </a:p>
          <a:p>
            <a:r>
              <a:rPr lang="en-US" dirty="0" smtClean="0"/>
              <a:t>How can you leverage reforecasts</a:t>
            </a:r>
          </a:p>
          <a:p>
            <a:r>
              <a:rPr lang="en-US" dirty="0" smtClean="0"/>
              <a:t>to tell you whether or not today’s </a:t>
            </a:r>
          </a:p>
          <a:p>
            <a:r>
              <a:rPr lang="en-US" dirty="0" smtClean="0"/>
              <a:t>weather is unusual?</a:t>
            </a:r>
          </a:p>
          <a:p>
            <a:endParaRPr lang="en-US" dirty="0"/>
          </a:p>
          <a:p>
            <a:r>
              <a:rPr lang="en-US" dirty="0" smtClean="0"/>
              <a:t>Here’s an example quantifying</a:t>
            </a:r>
          </a:p>
          <a:p>
            <a:r>
              <a:rPr lang="en-US" dirty="0" smtClean="0"/>
              <a:t>how unusual the forecast wind</a:t>
            </a:r>
          </a:p>
          <a:p>
            <a:r>
              <a:rPr lang="en-US" dirty="0" smtClean="0"/>
              <a:t>speed is relative to past model</a:t>
            </a:r>
          </a:p>
          <a:p>
            <a:r>
              <a:rPr lang="en-US" dirty="0" smtClean="0"/>
              <a:t>forecasts of wind speed for a </a:t>
            </a:r>
          </a:p>
          <a:p>
            <a:r>
              <a:rPr lang="en-US" dirty="0" smtClean="0"/>
              <a:t>similar time of the year. </a:t>
            </a:r>
          </a:p>
          <a:p>
            <a:endParaRPr lang="en-US" dirty="0"/>
          </a:p>
          <a:p>
            <a:r>
              <a:rPr lang="en-US" dirty="0" smtClean="0"/>
              <a:t>This might be useful for making</a:t>
            </a:r>
          </a:p>
          <a:p>
            <a:r>
              <a:rPr lang="en-US" dirty="0" smtClean="0"/>
              <a:t>decisions for wind energy, for</a:t>
            </a:r>
          </a:p>
          <a:p>
            <a:r>
              <a:rPr lang="en-US" dirty="0" smtClean="0"/>
              <a:t>example.</a:t>
            </a:r>
          </a:p>
        </p:txBody>
      </p:sp>
    </p:spTree>
    <p:extLst>
      <p:ext uri="{BB962C8B-B14F-4D97-AF65-F5344CB8AC3E}">
        <p14:creationId xmlns:p14="http://schemas.microsoft.com/office/powerpoint/2010/main" val="284955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Reforecast data set </a:t>
            </a:r>
            <a:r>
              <a:rPr lang="en-US" dirty="0" smtClean="0"/>
              <a:t>has been created </a:t>
            </a:r>
            <a:r>
              <a:rPr lang="en-US" dirty="0" smtClean="0"/>
              <a:t>for current operational NCEP GEFS.</a:t>
            </a:r>
          </a:p>
          <a:p>
            <a:r>
              <a:rPr lang="en-US" dirty="0" smtClean="0"/>
              <a:t>Reforecast data and real-time forecasts available now, or will be soon.</a:t>
            </a:r>
          </a:p>
          <a:p>
            <a:r>
              <a:rPr lang="en-US" dirty="0" smtClean="0"/>
              <a:t>May be useful </a:t>
            </a:r>
            <a:r>
              <a:rPr lang="en-US" dirty="0" smtClean="0"/>
              <a:t>for statistical </a:t>
            </a:r>
            <a:r>
              <a:rPr lang="en-US" dirty="0" smtClean="0"/>
              <a:t>calibration and developing improved products for renewable-energy forecasts.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16"/>
            <a:ext cx="8229600" cy="739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assimilation/forecast process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96770" y="1707412"/>
            <a:ext cx="943325" cy="369332"/>
            <a:chOff x="776149" y="2081322"/>
            <a:chExt cx="943325" cy="369332"/>
          </a:xfrm>
        </p:grpSpPr>
        <p:sp>
          <p:nvSpPr>
            <p:cNvPr id="7" name="Rounded Rectangle 6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6149" y="2081322"/>
              <a:ext cx="943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12Z </a:t>
              </a:r>
              <a:r>
                <a:rPr lang="en-US" dirty="0" err="1" smtClean="0"/>
                <a:t>Obs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037390" y="1707412"/>
            <a:ext cx="1816949" cy="388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37390" y="1707412"/>
            <a:ext cx="181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Assimilation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3"/>
            <a:endCxn id="6" idx="1"/>
          </p:cNvCxnSpPr>
          <p:nvPr/>
        </p:nvCxnSpPr>
        <p:spPr>
          <a:xfrm>
            <a:off x="1640095" y="1892078"/>
            <a:ext cx="3972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28169" y="937163"/>
            <a:ext cx="1905494" cy="369332"/>
            <a:chOff x="776149" y="2081322"/>
            <a:chExt cx="943325" cy="36933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6149" y="2081322"/>
              <a:ext cx="92677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Forecast valid 12Z</a:t>
              </a:r>
              <a:endParaRPr lang="en-US" dirty="0"/>
            </a:p>
          </p:txBody>
        </p:sp>
      </p:grpSp>
      <p:cxnSp>
        <p:nvCxnSpPr>
          <p:cNvPr id="25" name="Straight Arrow Connector 24"/>
          <p:cNvCxnSpPr>
            <a:stCxn id="12" idx="2"/>
          </p:cNvCxnSpPr>
          <p:nvPr/>
        </p:nvCxnSpPr>
        <p:spPr>
          <a:xfrm>
            <a:off x="2980916" y="1306495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76355" y="2095455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028169" y="2496372"/>
            <a:ext cx="1905494" cy="369332"/>
            <a:chOff x="776149" y="2081322"/>
            <a:chExt cx="943325" cy="3693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6149" y="2081322"/>
              <a:ext cx="90573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Analysis valid 12Z</a:t>
              </a:r>
              <a:endParaRPr lang="en-US" dirty="0"/>
            </a:p>
          </p:txBody>
        </p:sp>
      </p:grp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2980916" y="2865704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028169" y="3266621"/>
            <a:ext cx="1816949" cy="388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28169" y="3266621"/>
            <a:ext cx="164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Model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85498" y="3654664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09232" y="4825830"/>
            <a:ext cx="943325" cy="369332"/>
            <a:chOff x="776149" y="2081322"/>
            <a:chExt cx="943325" cy="369332"/>
          </a:xfrm>
        </p:grpSpPr>
        <p:sp>
          <p:nvSpPr>
            <p:cNvPr id="35" name="Rounded Rectangle 34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6149" y="2081322"/>
              <a:ext cx="943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13Z </a:t>
              </a:r>
              <a:r>
                <a:rPr lang="en-US" dirty="0" err="1" smtClean="0"/>
                <a:t>Obs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049852" y="4825830"/>
            <a:ext cx="1816949" cy="388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049852" y="4825830"/>
            <a:ext cx="181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Assimilation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5" idx="3"/>
            <a:endCxn id="38" idx="1"/>
          </p:cNvCxnSpPr>
          <p:nvPr/>
        </p:nvCxnSpPr>
        <p:spPr>
          <a:xfrm>
            <a:off x="1652557" y="5010496"/>
            <a:ext cx="3972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994738" y="4055581"/>
            <a:ext cx="1905494" cy="369332"/>
            <a:chOff x="776149" y="2081322"/>
            <a:chExt cx="943325" cy="36933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6149" y="2081322"/>
              <a:ext cx="92677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Forecast valid 13Z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2993378" y="4424913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88817" y="5213873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040631" y="5614790"/>
            <a:ext cx="1905494" cy="369332"/>
            <a:chOff x="776149" y="2081322"/>
            <a:chExt cx="943325" cy="3693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6" name="Rounded Rectangle 45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6149" y="2081322"/>
              <a:ext cx="90573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Analysis valid 12Z</a:t>
              </a:r>
              <a:endParaRPr lang="en-US" dirty="0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2996695" y="5984122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29236" y="631612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119025" y="4055581"/>
            <a:ext cx="1905494" cy="369332"/>
            <a:chOff x="776149" y="2081322"/>
            <a:chExt cx="943325" cy="36933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1" name="Rounded Rectangle 50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6149" y="2081322"/>
              <a:ext cx="92677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Forecast valid 14Z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93179" y="4055581"/>
            <a:ext cx="1905494" cy="369332"/>
            <a:chOff x="776149" y="2081322"/>
            <a:chExt cx="943325" cy="36933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4" name="Rounded Rectangle 53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6149" y="2081322"/>
              <a:ext cx="92677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Forecast valid 15Z</a:t>
              </a:r>
              <a:endParaRPr lang="en-US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098673" y="405673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7" name="Straight Arrow Connector 56"/>
          <p:cNvCxnSpPr>
            <a:endCxn id="52" idx="0"/>
          </p:cNvCxnSpPr>
          <p:nvPr/>
        </p:nvCxnSpPr>
        <p:spPr>
          <a:xfrm>
            <a:off x="3299462" y="3655821"/>
            <a:ext cx="1755595" cy="399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4" idx="0"/>
          </p:cNvCxnSpPr>
          <p:nvPr/>
        </p:nvCxnSpPr>
        <p:spPr>
          <a:xfrm>
            <a:off x="3840557" y="3654664"/>
            <a:ext cx="3305369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4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6358F4-3CD9-6A4E-8D75-0A8BD40E9846}" type="slidenum">
              <a:rPr lang="en-US" sz="1400">
                <a:latin typeface="Calibri" charset="0"/>
              </a:rPr>
              <a:pPr/>
              <a:t>30</a:t>
            </a:fld>
            <a:endParaRPr lang="en-US" sz="1400">
              <a:latin typeface="Calibri" charset="0"/>
            </a:endParaRPr>
          </a:p>
        </p:txBody>
      </p:sp>
      <p:pic>
        <p:nvPicPr>
          <p:cNvPr id="32771" name="Picture 2" descr="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60463"/>
            <a:ext cx="28194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 descr="analog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analog_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analog_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analog_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analog_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 descr="analog_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150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9" descr="analog_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0" descr="analog_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1" descr="analog_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2" descr="analog_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3" descr="analog_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150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4" descr="analog_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142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5" descr="analog_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6" descr="analog_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7" descr="analog_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18" descr="analog_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150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19" descr="analog_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0" descr="analog_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26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21" descr="analog_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432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2" descr="analog_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1447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Picture 23" descr="analog_2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447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24" descr="analog_2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150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4" name="Rectangle 25"/>
          <p:cNvSpPr>
            <a:spLocks noChangeArrowheads="1"/>
          </p:cNvSpPr>
          <p:nvPr/>
        </p:nvSpPr>
        <p:spPr bwMode="auto">
          <a:xfrm>
            <a:off x="76200" y="152400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charset="0"/>
              </a:rPr>
              <a:t>An example of a statistical correction technique using those reforecasts</a:t>
            </a:r>
            <a:endParaRPr lang="en-US" sz="6000" dirty="0">
              <a:latin typeface="Calibri" charset="0"/>
            </a:endParaRPr>
          </a:p>
        </p:txBody>
      </p:sp>
      <p:sp>
        <p:nvSpPr>
          <p:cNvPr id="32795" name="Rectangle 26"/>
          <p:cNvSpPr>
            <a:spLocks noChangeArrowheads="1"/>
          </p:cNvSpPr>
          <p:nvPr/>
        </p:nvSpPr>
        <p:spPr bwMode="auto">
          <a:xfrm>
            <a:off x="152400" y="3365500"/>
            <a:ext cx="25146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">
                <a:latin typeface="Calibri" charset="0"/>
              </a:rPr>
              <a:t>For each pair (e.g. red box), on the left are old forecasts that are somewhat similar to this day</a:t>
            </a:r>
            <a:r>
              <a:rPr lang="ja-JP" altLang="en-US" sz="1300">
                <a:latin typeface="Calibri" charset="0"/>
              </a:rPr>
              <a:t>’</a:t>
            </a:r>
            <a:r>
              <a:rPr lang="en-US" sz="1300">
                <a:latin typeface="Calibri" charset="0"/>
              </a:rPr>
              <a:t>s ensemble-mean forecast.  The boxed data on the right, the analyzed precipitation for the same dates as the chosen analog forecasts, can be used to</a:t>
            </a:r>
          </a:p>
          <a:p>
            <a:pPr>
              <a:spcAft>
                <a:spcPts val="600"/>
              </a:spcAft>
            </a:pPr>
            <a:r>
              <a:rPr lang="en-US" sz="1300">
                <a:latin typeface="Calibri" charset="0"/>
              </a:rPr>
              <a:t>statistically adjust and downscale the forecast.</a:t>
            </a:r>
          </a:p>
          <a:p>
            <a:r>
              <a:rPr lang="en-US" sz="1300">
                <a:latin typeface="Calibri" charset="0"/>
              </a:rPr>
              <a:t>Analog approaches like this</a:t>
            </a:r>
          </a:p>
          <a:p>
            <a:r>
              <a:rPr lang="en-US" sz="1300">
                <a:latin typeface="Calibri" charset="0"/>
              </a:rPr>
              <a:t>may be particularly useful for</a:t>
            </a:r>
          </a:p>
          <a:p>
            <a:r>
              <a:rPr lang="en-US" sz="1300">
                <a:latin typeface="Calibri" charset="0"/>
              </a:rPr>
              <a:t>hydrologic ensemble applications, where an ensemble of weather realizations is needed as inputs to a hydrologic ensemble streamflow system. </a:t>
            </a:r>
          </a:p>
        </p:txBody>
      </p:sp>
      <p:sp>
        <p:nvSpPr>
          <p:cNvPr id="48156" name="Line 27"/>
          <p:cNvSpPr>
            <a:spLocks noChangeShapeType="1"/>
          </p:cNvSpPr>
          <p:nvPr/>
        </p:nvSpPr>
        <p:spPr bwMode="auto">
          <a:xfrm flipV="1">
            <a:off x="2667000" y="3810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797" name="Picture 28" descr="analog_0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8" name="Picture 29" descr="analog_1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144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9" name="Rectangle 30"/>
          <p:cNvSpPr>
            <a:spLocks noChangeArrowheads="1"/>
          </p:cNvSpPr>
          <p:nvPr/>
        </p:nvSpPr>
        <p:spPr bwMode="auto">
          <a:xfrm>
            <a:off x="3657600" y="838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0" name="Rectangle 31"/>
          <p:cNvSpPr>
            <a:spLocks noChangeArrowheads="1"/>
          </p:cNvSpPr>
          <p:nvPr/>
        </p:nvSpPr>
        <p:spPr bwMode="auto">
          <a:xfrm>
            <a:off x="3657600" y="18288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1" name="Rectangle 32"/>
          <p:cNvSpPr>
            <a:spLocks noChangeArrowheads="1"/>
          </p:cNvSpPr>
          <p:nvPr/>
        </p:nvSpPr>
        <p:spPr bwMode="auto">
          <a:xfrm>
            <a:off x="3657600" y="838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2" name="Rectangle 33"/>
          <p:cNvSpPr>
            <a:spLocks noChangeArrowheads="1"/>
          </p:cNvSpPr>
          <p:nvPr/>
        </p:nvSpPr>
        <p:spPr bwMode="auto">
          <a:xfrm>
            <a:off x="3657600" y="28194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3" name="Rectangle 34"/>
          <p:cNvSpPr>
            <a:spLocks noChangeArrowheads="1"/>
          </p:cNvSpPr>
          <p:nvPr/>
        </p:nvSpPr>
        <p:spPr bwMode="auto">
          <a:xfrm>
            <a:off x="3657600" y="38100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4" name="Rectangle 35"/>
          <p:cNvSpPr>
            <a:spLocks noChangeArrowheads="1"/>
          </p:cNvSpPr>
          <p:nvPr/>
        </p:nvSpPr>
        <p:spPr bwMode="auto">
          <a:xfrm>
            <a:off x="3657600" y="5791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5" name="Rectangle 36"/>
          <p:cNvSpPr>
            <a:spLocks noChangeArrowheads="1"/>
          </p:cNvSpPr>
          <p:nvPr/>
        </p:nvSpPr>
        <p:spPr bwMode="auto">
          <a:xfrm>
            <a:off x="3657600" y="48006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6" name="Rectangle 37"/>
          <p:cNvSpPr>
            <a:spLocks noChangeArrowheads="1"/>
          </p:cNvSpPr>
          <p:nvPr/>
        </p:nvSpPr>
        <p:spPr bwMode="auto">
          <a:xfrm>
            <a:off x="5181600" y="838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7" name="Rectangle 38"/>
          <p:cNvSpPr>
            <a:spLocks noChangeArrowheads="1"/>
          </p:cNvSpPr>
          <p:nvPr/>
        </p:nvSpPr>
        <p:spPr bwMode="auto">
          <a:xfrm>
            <a:off x="5181600" y="18288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8" name="Rectangle 39"/>
          <p:cNvSpPr>
            <a:spLocks noChangeArrowheads="1"/>
          </p:cNvSpPr>
          <p:nvPr/>
        </p:nvSpPr>
        <p:spPr bwMode="auto">
          <a:xfrm>
            <a:off x="5181600" y="838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69" name="Rectangle 40"/>
          <p:cNvSpPr>
            <a:spLocks noChangeArrowheads="1"/>
          </p:cNvSpPr>
          <p:nvPr/>
        </p:nvSpPr>
        <p:spPr bwMode="auto">
          <a:xfrm>
            <a:off x="5181600" y="28194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0" name="Rectangle 41"/>
          <p:cNvSpPr>
            <a:spLocks noChangeArrowheads="1"/>
          </p:cNvSpPr>
          <p:nvPr/>
        </p:nvSpPr>
        <p:spPr bwMode="auto">
          <a:xfrm>
            <a:off x="5181600" y="38100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1" name="Rectangle 42"/>
          <p:cNvSpPr>
            <a:spLocks noChangeArrowheads="1"/>
          </p:cNvSpPr>
          <p:nvPr/>
        </p:nvSpPr>
        <p:spPr bwMode="auto">
          <a:xfrm>
            <a:off x="5181600" y="5791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2" name="Rectangle 43"/>
          <p:cNvSpPr>
            <a:spLocks noChangeArrowheads="1"/>
          </p:cNvSpPr>
          <p:nvPr/>
        </p:nvSpPr>
        <p:spPr bwMode="auto">
          <a:xfrm>
            <a:off x="5181600" y="48006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3" name="Rectangle 44"/>
          <p:cNvSpPr>
            <a:spLocks noChangeArrowheads="1"/>
          </p:cNvSpPr>
          <p:nvPr/>
        </p:nvSpPr>
        <p:spPr bwMode="auto">
          <a:xfrm>
            <a:off x="6705600" y="838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4" name="Rectangle 45"/>
          <p:cNvSpPr>
            <a:spLocks noChangeArrowheads="1"/>
          </p:cNvSpPr>
          <p:nvPr/>
        </p:nvSpPr>
        <p:spPr bwMode="auto">
          <a:xfrm>
            <a:off x="6705600" y="18288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5" name="Rectangle 46"/>
          <p:cNvSpPr>
            <a:spLocks noChangeArrowheads="1"/>
          </p:cNvSpPr>
          <p:nvPr/>
        </p:nvSpPr>
        <p:spPr bwMode="auto">
          <a:xfrm>
            <a:off x="6705600" y="838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6" name="Rectangle 47"/>
          <p:cNvSpPr>
            <a:spLocks noChangeArrowheads="1"/>
          </p:cNvSpPr>
          <p:nvPr/>
        </p:nvSpPr>
        <p:spPr bwMode="auto">
          <a:xfrm>
            <a:off x="6705600" y="28194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7" name="Rectangle 48"/>
          <p:cNvSpPr>
            <a:spLocks noChangeArrowheads="1"/>
          </p:cNvSpPr>
          <p:nvPr/>
        </p:nvSpPr>
        <p:spPr bwMode="auto">
          <a:xfrm>
            <a:off x="6705600" y="38100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8" name="Rectangle 49"/>
          <p:cNvSpPr>
            <a:spLocks noChangeArrowheads="1"/>
          </p:cNvSpPr>
          <p:nvPr/>
        </p:nvSpPr>
        <p:spPr bwMode="auto">
          <a:xfrm>
            <a:off x="6705600" y="5791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79" name="Rectangle 50"/>
          <p:cNvSpPr>
            <a:spLocks noChangeArrowheads="1"/>
          </p:cNvSpPr>
          <p:nvPr/>
        </p:nvSpPr>
        <p:spPr bwMode="auto">
          <a:xfrm>
            <a:off x="6705600" y="48006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80" name="Rectangle 51"/>
          <p:cNvSpPr>
            <a:spLocks noChangeArrowheads="1"/>
          </p:cNvSpPr>
          <p:nvPr/>
        </p:nvSpPr>
        <p:spPr bwMode="auto">
          <a:xfrm>
            <a:off x="8229600" y="838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81" name="Rectangle 52"/>
          <p:cNvSpPr>
            <a:spLocks noChangeArrowheads="1"/>
          </p:cNvSpPr>
          <p:nvPr/>
        </p:nvSpPr>
        <p:spPr bwMode="auto">
          <a:xfrm>
            <a:off x="8229600" y="18288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82" name="Rectangle 53"/>
          <p:cNvSpPr>
            <a:spLocks noChangeArrowheads="1"/>
          </p:cNvSpPr>
          <p:nvPr/>
        </p:nvSpPr>
        <p:spPr bwMode="auto">
          <a:xfrm>
            <a:off x="8229600" y="838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83" name="Rectangle 54"/>
          <p:cNvSpPr>
            <a:spLocks noChangeArrowheads="1"/>
          </p:cNvSpPr>
          <p:nvPr/>
        </p:nvSpPr>
        <p:spPr bwMode="auto">
          <a:xfrm>
            <a:off x="8229600" y="28194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84" name="Rectangle 55"/>
          <p:cNvSpPr>
            <a:spLocks noChangeArrowheads="1"/>
          </p:cNvSpPr>
          <p:nvPr/>
        </p:nvSpPr>
        <p:spPr bwMode="auto">
          <a:xfrm>
            <a:off x="8229600" y="38100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85" name="Rectangle 56"/>
          <p:cNvSpPr>
            <a:spLocks noChangeArrowheads="1"/>
          </p:cNvSpPr>
          <p:nvPr/>
        </p:nvSpPr>
        <p:spPr bwMode="auto">
          <a:xfrm>
            <a:off x="8229600" y="57912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86" name="Rectangle 57"/>
          <p:cNvSpPr>
            <a:spLocks noChangeArrowheads="1"/>
          </p:cNvSpPr>
          <p:nvPr/>
        </p:nvSpPr>
        <p:spPr bwMode="auto">
          <a:xfrm>
            <a:off x="8229600" y="4800600"/>
            <a:ext cx="838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575" y="822325"/>
            <a:ext cx="2943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  <a:ea typeface="ＭＳ Ｐゴシック" charset="-128"/>
                <a:cs typeface="ＭＳ Ｐゴシック" charset="-128"/>
              </a:rPr>
              <a:t>Today’s forecast (&amp; observed)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895600" y="762000"/>
            <a:ext cx="1701800" cy="106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592138" y="11922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83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19" y="62676"/>
            <a:ext cx="88982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Skill of calibrated precipitation forecasts</a:t>
            </a:r>
            <a:br>
              <a:rPr lang="en-US" dirty="0" smtClean="0"/>
            </a:br>
            <a:r>
              <a:rPr lang="en-US" sz="3100" dirty="0" smtClean="0"/>
              <a:t>(over US, 1985-2010, “rank analog” calibration method)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2565-2F34-2D47-B87A-6CC773EB7A2F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BSS_reforecast_monthly_10-50m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8" y="1205676"/>
            <a:ext cx="6667204" cy="4815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19" y="6020879"/>
            <a:ext cx="7934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Verification here against 32-km North American Regional Reanalysis (tougher). </a:t>
            </a:r>
          </a:p>
          <a:p>
            <a:r>
              <a:rPr lang="en-US" dirty="0" smtClean="0"/>
              <a:t>Verification in previous plot against 1-degree NCEP precipitation analysis (easier).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14750" y="5171194"/>
            <a:ext cx="6852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1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16"/>
            <a:ext cx="8229600" cy="739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assimilation/forecast process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96770" y="1707412"/>
            <a:ext cx="943325" cy="369332"/>
            <a:chOff x="776149" y="2081322"/>
            <a:chExt cx="943325" cy="369332"/>
          </a:xfrm>
        </p:grpSpPr>
        <p:sp>
          <p:nvSpPr>
            <p:cNvPr id="7" name="Rounded Rectangle 6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6149" y="2081322"/>
              <a:ext cx="943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12Z </a:t>
              </a:r>
              <a:r>
                <a:rPr lang="en-US" dirty="0" err="1" smtClean="0"/>
                <a:t>Obs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037390" y="1707412"/>
            <a:ext cx="1816949" cy="388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37390" y="1707412"/>
            <a:ext cx="181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Assimilation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3"/>
            <a:endCxn id="6" idx="1"/>
          </p:cNvCxnSpPr>
          <p:nvPr/>
        </p:nvCxnSpPr>
        <p:spPr>
          <a:xfrm>
            <a:off x="1640095" y="1892078"/>
            <a:ext cx="3972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28169" y="937163"/>
            <a:ext cx="1905494" cy="369332"/>
            <a:chOff x="776149" y="2081322"/>
            <a:chExt cx="943325" cy="36933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6149" y="2081322"/>
              <a:ext cx="92677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Forecast valid 12Z</a:t>
              </a:r>
              <a:endParaRPr lang="en-US" dirty="0"/>
            </a:p>
          </p:txBody>
        </p:sp>
      </p:grpSp>
      <p:cxnSp>
        <p:nvCxnSpPr>
          <p:cNvPr id="25" name="Straight Arrow Connector 24"/>
          <p:cNvCxnSpPr>
            <a:stCxn id="12" idx="2"/>
          </p:cNvCxnSpPr>
          <p:nvPr/>
        </p:nvCxnSpPr>
        <p:spPr>
          <a:xfrm>
            <a:off x="2980916" y="1306495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76355" y="2095455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028169" y="2496372"/>
            <a:ext cx="1905494" cy="369332"/>
            <a:chOff x="776149" y="2081322"/>
            <a:chExt cx="943325" cy="3693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6149" y="2081322"/>
              <a:ext cx="90573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Analysis valid 12Z</a:t>
              </a:r>
              <a:endParaRPr lang="en-US" dirty="0"/>
            </a:p>
          </p:txBody>
        </p:sp>
      </p:grp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2980916" y="2865704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028169" y="3266621"/>
            <a:ext cx="1816949" cy="388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28169" y="3266621"/>
            <a:ext cx="164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Model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85498" y="3654664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09232" y="4825830"/>
            <a:ext cx="943325" cy="369332"/>
            <a:chOff x="776149" y="2081322"/>
            <a:chExt cx="943325" cy="369332"/>
          </a:xfrm>
        </p:grpSpPr>
        <p:sp>
          <p:nvSpPr>
            <p:cNvPr id="35" name="Rounded Rectangle 34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6149" y="2081322"/>
              <a:ext cx="943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13Z </a:t>
              </a:r>
              <a:r>
                <a:rPr lang="en-US" dirty="0" err="1" smtClean="0"/>
                <a:t>Obs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049852" y="4825830"/>
            <a:ext cx="1816949" cy="388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049852" y="4825830"/>
            <a:ext cx="181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Assimilation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5" idx="3"/>
            <a:endCxn id="38" idx="1"/>
          </p:cNvCxnSpPr>
          <p:nvPr/>
        </p:nvCxnSpPr>
        <p:spPr>
          <a:xfrm>
            <a:off x="1652557" y="5010496"/>
            <a:ext cx="3972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994738" y="4055581"/>
            <a:ext cx="1905494" cy="369332"/>
            <a:chOff x="776149" y="2081322"/>
            <a:chExt cx="943325" cy="36933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6149" y="2081322"/>
              <a:ext cx="92677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Forecast valid 13Z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2993378" y="4424913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88817" y="5213873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040631" y="5614790"/>
            <a:ext cx="1905494" cy="369332"/>
            <a:chOff x="776149" y="2081322"/>
            <a:chExt cx="943325" cy="3693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6" name="Rounded Rectangle 45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6149" y="2081322"/>
              <a:ext cx="90573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Analysis valid 12Z</a:t>
              </a:r>
              <a:endParaRPr lang="en-US" dirty="0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2996695" y="5984122"/>
            <a:ext cx="4561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29236" y="631612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119025" y="4055581"/>
            <a:ext cx="1905494" cy="369332"/>
            <a:chOff x="776149" y="2081322"/>
            <a:chExt cx="943325" cy="36933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1" name="Rounded Rectangle 50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6149" y="2081322"/>
              <a:ext cx="92677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Forecast valid 14Z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93179" y="4055581"/>
            <a:ext cx="1905494" cy="369332"/>
            <a:chOff x="776149" y="2081322"/>
            <a:chExt cx="943325" cy="36933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4" name="Rounded Rectangle 53"/>
            <p:cNvSpPr/>
            <p:nvPr/>
          </p:nvSpPr>
          <p:spPr>
            <a:xfrm>
              <a:off x="776149" y="2081322"/>
              <a:ext cx="943325" cy="369332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6149" y="2081322"/>
              <a:ext cx="92677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Forecast valid 15Z</a:t>
              </a:r>
              <a:endParaRPr lang="en-US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098673" y="405673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7" name="Straight Arrow Connector 56"/>
          <p:cNvCxnSpPr>
            <a:endCxn id="52" idx="0"/>
          </p:cNvCxnSpPr>
          <p:nvPr/>
        </p:nvCxnSpPr>
        <p:spPr>
          <a:xfrm>
            <a:off x="3299462" y="3655821"/>
            <a:ext cx="1755595" cy="399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4" idx="0"/>
          </p:cNvCxnSpPr>
          <p:nvPr/>
        </p:nvCxnSpPr>
        <p:spPr>
          <a:xfrm>
            <a:off x="3840557" y="3654664"/>
            <a:ext cx="3305369" cy="40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712868" y="3826944"/>
            <a:ext cx="6851472" cy="802154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81991" y="1373242"/>
            <a:ext cx="4781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These forecasts used to help make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decisions about how much wind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energy can be provided.  Sometimes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direct forecasts are used, sometimes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with statistical adjustment.</a:t>
            </a:r>
          </a:p>
        </p:txBody>
      </p:sp>
    </p:spTree>
    <p:extLst>
      <p:ext uri="{BB962C8B-B14F-4D97-AF65-F5344CB8AC3E}">
        <p14:creationId xmlns:p14="http://schemas.microsoft.com/office/powerpoint/2010/main" val="94696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directly </a:t>
            </a:r>
            <a:br>
              <a:rPr lang="en-US" dirty="0" smtClean="0"/>
            </a:br>
            <a:r>
              <a:rPr lang="en-US" dirty="0" smtClean="0"/>
              <a:t>using forecast guidance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8737" y="5043285"/>
            <a:ext cx="7931044" cy="9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4080" y="1617140"/>
            <a:ext cx="0" cy="36454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1566" y="5043285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8189" y="5052422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09636" y="5043285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0740" y="5061559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6" y="5052422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54849" y="5061559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365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24817" y="5348084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58194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13Z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27646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15Z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67098" y="5348084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17Z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00475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16Z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91477" y="5348463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18Z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285176" y="3161189"/>
            <a:ext cx="13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power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754849" y="2651489"/>
            <a:ext cx="10348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Analyzed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8737" y="3627145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71311" y="3508372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45777" y="2717382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82567" y="3134161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82465" y="4737216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14859" y="2741207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87717" y="3508372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03560" y="2859980"/>
            <a:ext cx="1168260" cy="812847"/>
          </a:xfrm>
          <a:custGeom>
            <a:avLst/>
            <a:gdLst>
              <a:gd name="connsiteX0" fmla="*/ 0 w 1133007"/>
              <a:gd name="connsiteY0" fmla="*/ 521187 h 521187"/>
              <a:gd name="connsiteX1" fmla="*/ 73098 w 1133007"/>
              <a:gd name="connsiteY1" fmla="*/ 438960 h 521187"/>
              <a:gd name="connsiteX2" fmla="*/ 100509 w 1133007"/>
              <a:gd name="connsiteY2" fmla="*/ 420687 h 521187"/>
              <a:gd name="connsiteX3" fmla="*/ 146195 w 1133007"/>
              <a:gd name="connsiteY3" fmla="*/ 384142 h 521187"/>
              <a:gd name="connsiteX4" fmla="*/ 182743 w 1133007"/>
              <a:gd name="connsiteY4" fmla="*/ 347596 h 521187"/>
              <a:gd name="connsiteX5" fmla="*/ 210155 w 1133007"/>
              <a:gd name="connsiteY5" fmla="*/ 329323 h 521187"/>
              <a:gd name="connsiteX6" fmla="*/ 264978 w 1133007"/>
              <a:gd name="connsiteY6" fmla="*/ 283641 h 521187"/>
              <a:gd name="connsiteX7" fmla="*/ 502543 w 1133007"/>
              <a:gd name="connsiteY7" fmla="*/ 283641 h 521187"/>
              <a:gd name="connsiteX8" fmla="*/ 685286 w 1133007"/>
              <a:gd name="connsiteY8" fmla="*/ 292778 h 521187"/>
              <a:gd name="connsiteX9" fmla="*/ 749246 w 1133007"/>
              <a:gd name="connsiteY9" fmla="*/ 274505 h 521187"/>
              <a:gd name="connsiteX10" fmla="*/ 776658 w 1133007"/>
              <a:gd name="connsiteY10" fmla="*/ 265368 h 521187"/>
              <a:gd name="connsiteX11" fmla="*/ 804069 w 1133007"/>
              <a:gd name="connsiteY11" fmla="*/ 247096 h 521187"/>
              <a:gd name="connsiteX12" fmla="*/ 831481 w 1133007"/>
              <a:gd name="connsiteY12" fmla="*/ 210550 h 521187"/>
              <a:gd name="connsiteX13" fmla="*/ 858892 w 1133007"/>
              <a:gd name="connsiteY13" fmla="*/ 192277 h 521187"/>
              <a:gd name="connsiteX14" fmla="*/ 904578 w 1133007"/>
              <a:gd name="connsiteY14" fmla="*/ 146595 h 521187"/>
              <a:gd name="connsiteX15" fmla="*/ 913715 w 1133007"/>
              <a:gd name="connsiteY15" fmla="*/ 119186 h 521187"/>
              <a:gd name="connsiteX16" fmla="*/ 950264 w 1133007"/>
              <a:gd name="connsiteY16" fmla="*/ 100914 h 521187"/>
              <a:gd name="connsiteX17" fmla="*/ 1005087 w 1133007"/>
              <a:gd name="connsiteY17" fmla="*/ 64368 h 521187"/>
              <a:gd name="connsiteX18" fmla="*/ 1032498 w 1133007"/>
              <a:gd name="connsiteY18" fmla="*/ 46095 h 521187"/>
              <a:gd name="connsiteX19" fmla="*/ 1069047 w 1133007"/>
              <a:gd name="connsiteY19" fmla="*/ 413 h 521187"/>
              <a:gd name="connsiteX20" fmla="*/ 1114732 w 1133007"/>
              <a:gd name="connsiteY20" fmla="*/ 9550 h 521187"/>
              <a:gd name="connsiteX21" fmla="*/ 1133007 w 1133007"/>
              <a:gd name="connsiteY21" fmla="*/ 18686 h 52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007" h="521187">
                <a:moveTo>
                  <a:pt x="0" y="521187"/>
                </a:moveTo>
                <a:cubicBezTo>
                  <a:pt x="26595" y="487947"/>
                  <a:pt x="41062" y="466417"/>
                  <a:pt x="73098" y="438960"/>
                </a:cubicBezTo>
                <a:cubicBezTo>
                  <a:pt x="81436" y="431814"/>
                  <a:pt x="91724" y="427275"/>
                  <a:pt x="100509" y="420687"/>
                </a:cubicBezTo>
                <a:cubicBezTo>
                  <a:pt x="116111" y="408987"/>
                  <a:pt x="131619" y="397097"/>
                  <a:pt x="146195" y="384142"/>
                </a:cubicBezTo>
                <a:cubicBezTo>
                  <a:pt x="159072" y="372697"/>
                  <a:pt x="169662" y="358808"/>
                  <a:pt x="182743" y="347596"/>
                </a:cubicBezTo>
                <a:cubicBezTo>
                  <a:pt x="191081" y="340450"/>
                  <a:pt x="201219" y="335705"/>
                  <a:pt x="210155" y="329323"/>
                </a:cubicBezTo>
                <a:cubicBezTo>
                  <a:pt x="248163" y="302176"/>
                  <a:pt x="239007" y="309609"/>
                  <a:pt x="264978" y="283641"/>
                </a:cubicBezTo>
                <a:cubicBezTo>
                  <a:pt x="474182" y="304561"/>
                  <a:pt x="215335" y="283641"/>
                  <a:pt x="502543" y="283641"/>
                </a:cubicBezTo>
                <a:cubicBezTo>
                  <a:pt x="563533" y="283641"/>
                  <a:pt x="624372" y="289732"/>
                  <a:pt x="685286" y="292778"/>
                </a:cubicBezTo>
                <a:lnTo>
                  <a:pt x="749246" y="274505"/>
                </a:lnTo>
                <a:cubicBezTo>
                  <a:pt x="758471" y="271738"/>
                  <a:pt x="768043" y="269675"/>
                  <a:pt x="776658" y="265368"/>
                </a:cubicBezTo>
                <a:cubicBezTo>
                  <a:pt x="786480" y="260458"/>
                  <a:pt x="794932" y="253187"/>
                  <a:pt x="804069" y="247096"/>
                </a:cubicBezTo>
                <a:cubicBezTo>
                  <a:pt x="813206" y="234914"/>
                  <a:pt x="820713" y="221317"/>
                  <a:pt x="831481" y="210550"/>
                </a:cubicBezTo>
                <a:cubicBezTo>
                  <a:pt x="839246" y="202785"/>
                  <a:pt x="851127" y="200042"/>
                  <a:pt x="858892" y="192277"/>
                </a:cubicBezTo>
                <a:cubicBezTo>
                  <a:pt x="919804" y="131369"/>
                  <a:pt x="831481" y="195322"/>
                  <a:pt x="904578" y="146595"/>
                </a:cubicBezTo>
                <a:cubicBezTo>
                  <a:pt x="907624" y="137459"/>
                  <a:pt x="906905" y="125995"/>
                  <a:pt x="913715" y="119186"/>
                </a:cubicBezTo>
                <a:cubicBezTo>
                  <a:pt x="923347" y="109555"/>
                  <a:pt x="938584" y="107921"/>
                  <a:pt x="950264" y="100914"/>
                </a:cubicBezTo>
                <a:cubicBezTo>
                  <a:pt x="969097" y="89615"/>
                  <a:pt x="986813" y="76550"/>
                  <a:pt x="1005087" y="64368"/>
                </a:cubicBezTo>
                <a:lnTo>
                  <a:pt x="1032498" y="46095"/>
                </a:lnTo>
                <a:cubicBezTo>
                  <a:pt x="1034588" y="42961"/>
                  <a:pt x="1059453" y="1783"/>
                  <a:pt x="1069047" y="413"/>
                </a:cubicBezTo>
                <a:cubicBezTo>
                  <a:pt x="1084421" y="-1783"/>
                  <a:pt x="1099800" y="5284"/>
                  <a:pt x="1114732" y="9550"/>
                </a:cubicBezTo>
                <a:cubicBezTo>
                  <a:pt x="1121280" y="11421"/>
                  <a:pt x="1126915" y="15641"/>
                  <a:pt x="1133007" y="1868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827429" y="2393733"/>
            <a:ext cx="1218857" cy="1206251"/>
          </a:xfrm>
          <a:custGeom>
            <a:avLst/>
            <a:gdLst>
              <a:gd name="connsiteX0" fmla="*/ 0 w 1196967"/>
              <a:gd name="connsiteY0" fmla="*/ 999083 h 1026740"/>
              <a:gd name="connsiteX1" fmla="*/ 45686 w 1196967"/>
              <a:gd name="connsiteY1" fmla="*/ 980810 h 1026740"/>
              <a:gd name="connsiteX2" fmla="*/ 292389 w 1196967"/>
              <a:gd name="connsiteY2" fmla="*/ 980810 h 1026740"/>
              <a:gd name="connsiteX3" fmla="*/ 356349 w 1196967"/>
              <a:gd name="connsiteY3" fmla="*/ 989947 h 1026740"/>
              <a:gd name="connsiteX4" fmla="*/ 383761 w 1196967"/>
              <a:gd name="connsiteY4" fmla="*/ 999083 h 1026740"/>
              <a:gd name="connsiteX5" fmla="*/ 420309 w 1196967"/>
              <a:gd name="connsiteY5" fmla="*/ 1008219 h 1026740"/>
              <a:gd name="connsiteX6" fmla="*/ 447721 w 1196967"/>
              <a:gd name="connsiteY6" fmla="*/ 1026492 h 1026740"/>
              <a:gd name="connsiteX7" fmla="*/ 511681 w 1196967"/>
              <a:gd name="connsiteY7" fmla="*/ 989947 h 1026740"/>
              <a:gd name="connsiteX8" fmla="*/ 566504 w 1196967"/>
              <a:gd name="connsiteY8" fmla="*/ 971674 h 1026740"/>
              <a:gd name="connsiteX9" fmla="*/ 584778 w 1196967"/>
              <a:gd name="connsiteY9" fmla="*/ 944265 h 1026740"/>
              <a:gd name="connsiteX10" fmla="*/ 612189 w 1196967"/>
              <a:gd name="connsiteY10" fmla="*/ 907719 h 1026740"/>
              <a:gd name="connsiteX11" fmla="*/ 621326 w 1196967"/>
              <a:gd name="connsiteY11" fmla="*/ 880310 h 1026740"/>
              <a:gd name="connsiteX12" fmla="*/ 657875 w 1196967"/>
              <a:gd name="connsiteY12" fmla="*/ 587946 h 1026740"/>
              <a:gd name="connsiteX13" fmla="*/ 676149 w 1196967"/>
              <a:gd name="connsiteY13" fmla="*/ 551400 h 1026740"/>
              <a:gd name="connsiteX14" fmla="*/ 694424 w 1196967"/>
              <a:gd name="connsiteY14" fmla="*/ 533127 h 1026740"/>
              <a:gd name="connsiteX15" fmla="*/ 730972 w 1196967"/>
              <a:gd name="connsiteY15" fmla="*/ 432627 h 1026740"/>
              <a:gd name="connsiteX16" fmla="*/ 740109 w 1196967"/>
              <a:gd name="connsiteY16" fmla="*/ 405218 h 1026740"/>
              <a:gd name="connsiteX17" fmla="*/ 767521 w 1196967"/>
              <a:gd name="connsiteY17" fmla="*/ 350400 h 1026740"/>
              <a:gd name="connsiteX18" fmla="*/ 831481 w 1196967"/>
              <a:gd name="connsiteY18" fmla="*/ 322990 h 1026740"/>
              <a:gd name="connsiteX19" fmla="*/ 858892 w 1196967"/>
              <a:gd name="connsiteY19" fmla="*/ 313854 h 1026740"/>
              <a:gd name="connsiteX20" fmla="*/ 877167 w 1196967"/>
              <a:gd name="connsiteY20" fmla="*/ 295581 h 1026740"/>
              <a:gd name="connsiteX21" fmla="*/ 922852 w 1196967"/>
              <a:gd name="connsiteY21" fmla="*/ 268172 h 1026740"/>
              <a:gd name="connsiteX22" fmla="*/ 941127 w 1196967"/>
              <a:gd name="connsiteY22" fmla="*/ 231627 h 1026740"/>
              <a:gd name="connsiteX23" fmla="*/ 959401 w 1196967"/>
              <a:gd name="connsiteY23" fmla="*/ 204217 h 1026740"/>
              <a:gd name="connsiteX24" fmla="*/ 968538 w 1196967"/>
              <a:gd name="connsiteY24" fmla="*/ 176808 h 1026740"/>
              <a:gd name="connsiteX25" fmla="*/ 1005087 w 1196967"/>
              <a:gd name="connsiteY25" fmla="*/ 103717 h 1026740"/>
              <a:gd name="connsiteX26" fmla="*/ 1059909 w 1196967"/>
              <a:gd name="connsiteY26" fmla="*/ 12353 h 1026740"/>
              <a:gd name="connsiteX27" fmla="*/ 1196967 w 1196967"/>
              <a:gd name="connsiteY27" fmla="*/ 3217 h 10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6967" h="1026740">
                <a:moveTo>
                  <a:pt x="0" y="999083"/>
                </a:moveTo>
                <a:cubicBezTo>
                  <a:pt x="15229" y="992992"/>
                  <a:pt x="30126" y="985996"/>
                  <a:pt x="45686" y="980810"/>
                </a:cubicBezTo>
                <a:cubicBezTo>
                  <a:pt x="127130" y="953665"/>
                  <a:pt x="198835" y="976743"/>
                  <a:pt x="292389" y="980810"/>
                </a:cubicBezTo>
                <a:cubicBezTo>
                  <a:pt x="313709" y="983856"/>
                  <a:pt x="335231" y="985724"/>
                  <a:pt x="356349" y="989947"/>
                </a:cubicBezTo>
                <a:cubicBezTo>
                  <a:pt x="365793" y="991836"/>
                  <a:pt x="374500" y="996437"/>
                  <a:pt x="383761" y="999083"/>
                </a:cubicBezTo>
                <a:cubicBezTo>
                  <a:pt x="395835" y="1002532"/>
                  <a:pt x="408126" y="1005174"/>
                  <a:pt x="420309" y="1008219"/>
                </a:cubicBezTo>
                <a:cubicBezTo>
                  <a:pt x="429446" y="1014310"/>
                  <a:pt x="436889" y="1024687"/>
                  <a:pt x="447721" y="1026492"/>
                </a:cubicBezTo>
                <a:cubicBezTo>
                  <a:pt x="468681" y="1029985"/>
                  <a:pt x="500469" y="995552"/>
                  <a:pt x="511681" y="989947"/>
                </a:cubicBezTo>
                <a:cubicBezTo>
                  <a:pt x="528910" y="981333"/>
                  <a:pt x="548230" y="977765"/>
                  <a:pt x="566504" y="971674"/>
                </a:cubicBezTo>
                <a:cubicBezTo>
                  <a:pt x="572595" y="962538"/>
                  <a:pt x="578395" y="953200"/>
                  <a:pt x="584778" y="944265"/>
                </a:cubicBezTo>
                <a:cubicBezTo>
                  <a:pt x="593629" y="931874"/>
                  <a:pt x="604634" y="920940"/>
                  <a:pt x="612189" y="907719"/>
                </a:cubicBezTo>
                <a:cubicBezTo>
                  <a:pt x="616967" y="899357"/>
                  <a:pt x="618280" y="889446"/>
                  <a:pt x="621326" y="880310"/>
                </a:cubicBezTo>
                <a:cubicBezTo>
                  <a:pt x="624815" y="834964"/>
                  <a:pt x="618430" y="666831"/>
                  <a:pt x="657875" y="587946"/>
                </a:cubicBezTo>
                <a:cubicBezTo>
                  <a:pt x="663966" y="575764"/>
                  <a:pt x="668594" y="562732"/>
                  <a:pt x="676149" y="551400"/>
                </a:cubicBezTo>
                <a:cubicBezTo>
                  <a:pt x="680928" y="544233"/>
                  <a:pt x="688332" y="539218"/>
                  <a:pt x="694424" y="533127"/>
                </a:cubicBezTo>
                <a:cubicBezTo>
                  <a:pt x="719852" y="469562"/>
                  <a:pt x="707511" y="503004"/>
                  <a:pt x="730972" y="432627"/>
                </a:cubicBezTo>
                <a:lnTo>
                  <a:pt x="740109" y="405218"/>
                </a:lnTo>
                <a:cubicBezTo>
                  <a:pt x="747541" y="382923"/>
                  <a:pt x="749807" y="368112"/>
                  <a:pt x="767521" y="350400"/>
                </a:cubicBezTo>
                <a:cubicBezTo>
                  <a:pt x="789777" y="328146"/>
                  <a:pt x="802123" y="331377"/>
                  <a:pt x="831481" y="322990"/>
                </a:cubicBezTo>
                <a:cubicBezTo>
                  <a:pt x="840742" y="320344"/>
                  <a:pt x="849755" y="316899"/>
                  <a:pt x="858892" y="313854"/>
                </a:cubicBezTo>
                <a:cubicBezTo>
                  <a:pt x="864984" y="307763"/>
                  <a:pt x="870157" y="300588"/>
                  <a:pt x="877167" y="295581"/>
                </a:cubicBezTo>
                <a:cubicBezTo>
                  <a:pt x="891618" y="285259"/>
                  <a:pt x="910294" y="280729"/>
                  <a:pt x="922852" y="268172"/>
                </a:cubicBezTo>
                <a:cubicBezTo>
                  <a:pt x="932483" y="258542"/>
                  <a:pt x="934369" y="243452"/>
                  <a:pt x="941127" y="231627"/>
                </a:cubicBezTo>
                <a:cubicBezTo>
                  <a:pt x="946575" y="222093"/>
                  <a:pt x="954490" y="214039"/>
                  <a:pt x="959401" y="204217"/>
                </a:cubicBezTo>
                <a:cubicBezTo>
                  <a:pt x="963708" y="195603"/>
                  <a:pt x="964553" y="185575"/>
                  <a:pt x="968538" y="176808"/>
                </a:cubicBezTo>
                <a:cubicBezTo>
                  <a:pt x="979811" y="152010"/>
                  <a:pt x="992904" y="128081"/>
                  <a:pt x="1005087" y="103717"/>
                </a:cubicBezTo>
                <a:cubicBezTo>
                  <a:pt x="1014037" y="85819"/>
                  <a:pt x="1046679" y="16762"/>
                  <a:pt x="1059909" y="12353"/>
                </a:cubicBezTo>
                <a:cubicBezTo>
                  <a:pt x="1121995" y="-8339"/>
                  <a:pt x="1077690" y="3217"/>
                  <a:pt x="1196967" y="32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024397" y="2741207"/>
            <a:ext cx="1185239" cy="319482"/>
          </a:xfrm>
          <a:custGeom>
            <a:avLst/>
            <a:gdLst>
              <a:gd name="connsiteX0" fmla="*/ 0 w 1233515"/>
              <a:gd name="connsiteY0" fmla="*/ 0 h 283228"/>
              <a:gd name="connsiteX1" fmla="*/ 36548 w 1233515"/>
              <a:gd name="connsiteY1" fmla="*/ 73092 h 283228"/>
              <a:gd name="connsiteX2" fmla="*/ 82234 w 1233515"/>
              <a:gd name="connsiteY2" fmla="*/ 82228 h 283228"/>
              <a:gd name="connsiteX3" fmla="*/ 137057 w 1233515"/>
              <a:gd name="connsiteY3" fmla="*/ 109637 h 283228"/>
              <a:gd name="connsiteX4" fmla="*/ 612189 w 1233515"/>
              <a:gd name="connsiteY4" fmla="*/ 146183 h 283228"/>
              <a:gd name="connsiteX5" fmla="*/ 648737 w 1233515"/>
              <a:gd name="connsiteY5" fmla="*/ 173592 h 283228"/>
              <a:gd name="connsiteX6" fmla="*/ 676149 w 1233515"/>
              <a:gd name="connsiteY6" fmla="*/ 191865 h 283228"/>
              <a:gd name="connsiteX7" fmla="*/ 740109 w 1233515"/>
              <a:gd name="connsiteY7" fmla="*/ 173592 h 283228"/>
              <a:gd name="connsiteX8" fmla="*/ 922852 w 1233515"/>
              <a:gd name="connsiteY8" fmla="*/ 164455 h 283228"/>
              <a:gd name="connsiteX9" fmla="*/ 977674 w 1233515"/>
              <a:gd name="connsiteY9" fmla="*/ 173592 h 283228"/>
              <a:gd name="connsiteX10" fmla="*/ 1041634 w 1233515"/>
              <a:gd name="connsiteY10" fmla="*/ 210137 h 283228"/>
              <a:gd name="connsiteX11" fmla="*/ 1069046 w 1233515"/>
              <a:gd name="connsiteY11" fmla="*/ 219274 h 283228"/>
              <a:gd name="connsiteX12" fmla="*/ 1133006 w 1233515"/>
              <a:gd name="connsiteY12" fmla="*/ 246683 h 283228"/>
              <a:gd name="connsiteX13" fmla="*/ 1224377 w 1233515"/>
              <a:gd name="connsiteY13" fmla="*/ 274092 h 283228"/>
              <a:gd name="connsiteX14" fmla="*/ 1233515 w 1233515"/>
              <a:gd name="connsiteY14" fmla="*/ 283228 h 28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3515" h="283228">
                <a:moveTo>
                  <a:pt x="0" y="0"/>
                </a:moveTo>
                <a:cubicBezTo>
                  <a:pt x="2668" y="6671"/>
                  <a:pt x="22356" y="64983"/>
                  <a:pt x="36548" y="73092"/>
                </a:cubicBezTo>
                <a:cubicBezTo>
                  <a:pt x="50032" y="80797"/>
                  <a:pt x="67005" y="79183"/>
                  <a:pt x="82234" y="82228"/>
                </a:cubicBezTo>
                <a:cubicBezTo>
                  <a:pt x="101072" y="94786"/>
                  <a:pt x="113775" y="106727"/>
                  <a:pt x="137057" y="109637"/>
                </a:cubicBezTo>
                <a:cubicBezTo>
                  <a:pt x="282368" y="127799"/>
                  <a:pt x="472099" y="137146"/>
                  <a:pt x="612189" y="146183"/>
                </a:cubicBezTo>
                <a:cubicBezTo>
                  <a:pt x="624372" y="155319"/>
                  <a:pt x="636345" y="164741"/>
                  <a:pt x="648737" y="173592"/>
                </a:cubicBezTo>
                <a:cubicBezTo>
                  <a:pt x="657673" y="179974"/>
                  <a:pt x="665278" y="190312"/>
                  <a:pt x="676149" y="191865"/>
                </a:cubicBezTo>
                <a:cubicBezTo>
                  <a:pt x="698550" y="195065"/>
                  <a:pt x="718800" y="175445"/>
                  <a:pt x="740109" y="173592"/>
                </a:cubicBezTo>
                <a:cubicBezTo>
                  <a:pt x="800870" y="168309"/>
                  <a:pt x="861938" y="167501"/>
                  <a:pt x="922852" y="164455"/>
                </a:cubicBezTo>
                <a:cubicBezTo>
                  <a:pt x="941126" y="167501"/>
                  <a:pt x="959929" y="168269"/>
                  <a:pt x="977674" y="173592"/>
                </a:cubicBezTo>
                <a:cubicBezTo>
                  <a:pt x="1017722" y="185606"/>
                  <a:pt x="1007987" y="193315"/>
                  <a:pt x="1041634" y="210137"/>
                </a:cubicBezTo>
                <a:cubicBezTo>
                  <a:pt x="1050249" y="214444"/>
                  <a:pt x="1060193" y="215480"/>
                  <a:pt x="1069046" y="219274"/>
                </a:cubicBezTo>
                <a:cubicBezTo>
                  <a:pt x="1117764" y="240151"/>
                  <a:pt x="1090160" y="234442"/>
                  <a:pt x="1133006" y="246683"/>
                </a:cubicBezTo>
                <a:cubicBezTo>
                  <a:pt x="1150400" y="251652"/>
                  <a:pt x="1215687" y="265404"/>
                  <a:pt x="1224377" y="274092"/>
                </a:cubicBezTo>
                <a:lnTo>
                  <a:pt x="1233515" y="28322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239636" y="3206872"/>
            <a:ext cx="1196993" cy="1763322"/>
          </a:xfrm>
          <a:custGeom>
            <a:avLst/>
            <a:gdLst>
              <a:gd name="connsiteX0" fmla="*/ 0 w 1196993"/>
              <a:gd name="connsiteY0" fmla="*/ 0 h 1763322"/>
              <a:gd name="connsiteX1" fmla="*/ 109646 w 1196993"/>
              <a:gd name="connsiteY1" fmla="*/ 91363 h 1763322"/>
              <a:gd name="connsiteX2" fmla="*/ 155332 w 1196993"/>
              <a:gd name="connsiteY2" fmla="*/ 146182 h 1763322"/>
              <a:gd name="connsiteX3" fmla="*/ 210155 w 1196993"/>
              <a:gd name="connsiteY3" fmla="*/ 191864 h 1763322"/>
              <a:gd name="connsiteX4" fmla="*/ 301526 w 1196993"/>
              <a:gd name="connsiteY4" fmla="*/ 328910 h 1763322"/>
              <a:gd name="connsiteX5" fmla="*/ 338075 w 1196993"/>
              <a:gd name="connsiteY5" fmla="*/ 383728 h 1763322"/>
              <a:gd name="connsiteX6" fmla="*/ 347212 w 1196993"/>
              <a:gd name="connsiteY6" fmla="*/ 438546 h 1763322"/>
              <a:gd name="connsiteX7" fmla="*/ 365486 w 1196993"/>
              <a:gd name="connsiteY7" fmla="*/ 502501 h 1763322"/>
              <a:gd name="connsiteX8" fmla="*/ 374623 w 1196993"/>
              <a:gd name="connsiteY8" fmla="*/ 593865 h 1763322"/>
              <a:gd name="connsiteX9" fmla="*/ 383760 w 1196993"/>
              <a:gd name="connsiteY9" fmla="*/ 639547 h 1763322"/>
              <a:gd name="connsiteX10" fmla="*/ 392898 w 1196993"/>
              <a:gd name="connsiteY10" fmla="*/ 749183 h 1763322"/>
              <a:gd name="connsiteX11" fmla="*/ 411172 w 1196993"/>
              <a:gd name="connsiteY11" fmla="*/ 785729 h 1763322"/>
              <a:gd name="connsiteX12" fmla="*/ 429446 w 1196993"/>
              <a:gd name="connsiteY12" fmla="*/ 849684 h 1763322"/>
              <a:gd name="connsiteX13" fmla="*/ 456858 w 1196993"/>
              <a:gd name="connsiteY13" fmla="*/ 877093 h 1763322"/>
              <a:gd name="connsiteX14" fmla="*/ 520818 w 1196993"/>
              <a:gd name="connsiteY14" fmla="*/ 922775 h 1763322"/>
              <a:gd name="connsiteX15" fmla="*/ 539092 w 1196993"/>
              <a:gd name="connsiteY15" fmla="*/ 950184 h 1763322"/>
              <a:gd name="connsiteX16" fmla="*/ 612189 w 1196993"/>
              <a:gd name="connsiteY16" fmla="*/ 1014138 h 1763322"/>
              <a:gd name="connsiteX17" fmla="*/ 648738 w 1196993"/>
              <a:gd name="connsiteY17" fmla="*/ 1032411 h 1763322"/>
              <a:gd name="connsiteX18" fmla="*/ 676149 w 1196993"/>
              <a:gd name="connsiteY18" fmla="*/ 1041548 h 1763322"/>
              <a:gd name="connsiteX19" fmla="*/ 740109 w 1196993"/>
              <a:gd name="connsiteY19" fmla="*/ 1068957 h 1763322"/>
              <a:gd name="connsiteX20" fmla="*/ 767521 w 1196993"/>
              <a:gd name="connsiteY20" fmla="*/ 1123775 h 1763322"/>
              <a:gd name="connsiteX21" fmla="*/ 758383 w 1196993"/>
              <a:gd name="connsiteY21" fmla="*/ 1169457 h 1763322"/>
              <a:gd name="connsiteX22" fmla="*/ 794932 w 1196993"/>
              <a:gd name="connsiteY22" fmla="*/ 1379594 h 1763322"/>
              <a:gd name="connsiteX23" fmla="*/ 804069 w 1196993"/>
              <a:gd name="connsiteY23" fmla="*/ 1407003 h 1763322"/>
              <a:gd name="connsiteX24" fmla="*/ 831481 w 1196993"/>
              <a:gd name="connsiteY24" fmla="*/ 1434412 h 1763322"/>
              <a:gd name="connsiteX25" fmla="*/ 840618 w 1196993"/>
              <a:gd name="connsiteY25" fmla="*/ 1461821 h 1763322"/>
              <a:gd name="connsiteX26" fmla="*/ 849755 w 1196993"/>
              <a:gd name="connsiteY26" fmla="*/ 1498367 h 1763322"/>
              <a:gd name="connsiteX27" fmla="*/ 877166 w 1196993"/>
              <a:gd name="connsiteY27" fmla="*/ 1525776 h 1763322"/>
              <a:gd name="connsiteX28" fmla="*/ 895441 w 1196993"/>
              <a:gd name="connsiteY28" fmla="*/ 1553185 h 1763322"/>
              <a:gd name="connsiteX29" fmla="*/ 950264 w 1196993"/>
              <a:gd name="connsiteY29" fmla="*/ 1580594 h 1763322"/>
              <a:gd name="connsiteX30" fmla="*/ 1005086 w 1196993"/>
              <a:gd name="connsiteY30" fmla="*/ 1635413 h 1763322"/>
              <a:gd name="connsiteX31" fmla="*/ 1023361 w 1196993"/>
              <a:gd name="connsiteY31" fmla="*/ 1653686 h 1763322"/>
              <a:gd name="connsiteX32" fmla="*/ 1069046 w 1196993"/>
              <a:gd name="connsiteY32" fmla="*/ 1699367 h 1763322"/>
              <a:gd name="connsiteX33" fmla="*/ 1087321 w 1196993"/>
              <a:gd name="connsiteY33" fmla="*/ 1717640 h 1763322"/>
              <a:gd name="connsiteX34" fmla="*/ 1114732 w 1196993"/>
              <a:gd name="connsiteY34" fmla="*/ 1726777 h 1763322"/>
              <a:gd name="connsiteX35" fmla="*/ 1142144 w 1196993"/>
              <a:gd name="connsiteY35" fmla="*/ 1745049 h 1763322"/>
              <a:gd name="connsiteX36" fmla="*/ 1196967 w 1196993"/>
              <a:gd name="connsiteY36" fmla="*/ 1763322 h 176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6993" h="1763322">
                <a:moveTo>
                  <a:pt x="0" y="0"/>
                </a:moveTo>
                <a:cubicBezTo>
                  <a:pt x="119958" y="143935"/>
                  <a:pt x="-35409" y="-29506"/>
                  <a:pt x="109646" y="91363"/>
                </a:cubicBezTo>
                <a:cubicBezTo>
                  <a:pt x="127920" y="106590"/>
                  <a:pt x="138511" y="129363"/>
                  <a:pt x="155332" y="146182"/>
                </a:cubicBezTo>
                <a:cubicBezTo>
                  <a:pt x="172153" y="163001"/>
                  <a:pt x="193968" y="174434"/>
                  <a:pt x="210155" y="191864"/>
                </a:cubicBezTo>
                <a:cubicBezTo>
                  <a:pt x="294321" y="282496"/>
                  <a:pt x="254077" y="247575"/>
                  <a:pt x="301526" y="328910"/>
                </a:cubicBezTo>
                <a:cubicBezTo>
                  <a:pt x="312593" y="347880"/>
                  <a:pt x="325892" y="365455"/>
                  <a:pt x="338075" y="383728"/>
                </a:cubicBezTo>
                <a:cubicBezTo>
                  <a:pt x="341121" y="402001"/>
                  <a:pt x="343579" y="420381"/>
                  <a:pt x="347212" y="438546"/>
                </a:cubicBezTo>
                <a:cubicBezTo>
                  <a:pt x="352949" y="467228"/>
                  <a:pt x="356777" y="476377"/>
                  <a:pt x="365486" y="502501"/>
                </a:cubicBezTo>
                <a:cubicBezTo>
                  <a:pt x="368532" y="532956"/>
                  <a:pt x="370578" y="563527"/>
                  <a:pt x="374623" y="593865"/>
                </a:cubicBezTo>
                <a:cubicBezTo>
                  <a:pt x="376675" y="609258"/>
                  <a:pt x="381945" y="624124"/>
                  <a:pt x="383760" y="639547"/>
                </a:cubicBezTo>
                <a:cubicBezTo>
                  <a:pt x="388045" y="675968"/>
                  <a:pt x="386139" y="713139"/>
                  <a:pt x="392898" y="749183"/>
                </a:cubicBezTo>
                <a:cubicBezTo>
                  <a:pt x="395408" y="762570"/>
                  <a:pt x="406389" y="772976"/>
                  <a:pt x="411172" y="785729"/>
                </a:cubicBezTo>
                <a:cubicBezTo>
                  <a:pt x="413782" y="792689"/>
                  <a:pt x="423136" y="840219"/>
                  <a:pt x="429446" y="849684"/>
                </a:cubicBezTo>
                <a:cubicBezTo>
                  <a:pt x="436614" y="860435"/>
                  <a:pt x="447047" y="868684"/>
                  <a:pt x="456858" y="877093"/>
                </a:cubicBezTo>
                <a:cubicBezTo>
                  <a:pt x="476694" y="894094"/>
                  <a:pt x="499122" y="908312"/>
                  <a:pt x="520818" y="922775"/>
                </a:cubicBezTo>
                <a:cubicBezTo>
                  <a:pt x="526909" y="931911"/>
                  <a:pt x="531861" y="941920"/>
                  <a:pt x="539092" y="950184"/>
                </a:cubicBezTo>
                <a:cubicBezTo>
                  <a:pt x="564365" y="979065"/>
                  <a:pt x="581227" y="996447"/>
                  <a:pt x="612189" y="1014138"/>
                </a:cubicBezTo>
                <a:cubicBezTo>
                  <a:pt x="624015" y="1020895"/>
                  <a:pt x="636218" y="1027046"/>
                  <a:pt x="648738" y="1032411"/>
                </a:cubicBezTo>
                <a:cubicBezTo>
                  <a:pt x="657591" y="1036205"/>
                  <a:pt x="667296" y="1037754"/>
                  <a:pt x="676149" y="1041548"/>
                </a:cubicBezTo>
                <a:cubicBezTo>
                  <a:pt x="755185" y="1075417"/>
                  <a:pt x="675825" y="1047529"/>
                  <a:pt x="740109" y="1068957"/>
                </a:cubicBezTo>
                <a:cubicBezTo>
                  <a:pt x="749347" y="1082812"/>
                  <a:pt x="767521" y="1104864"/>
                  <a:pt x="767521" y="1123775"/>
                </a:cubicBezTo>
                <a:cubicBezTo>
                  <a:pt x="767521" y="1139304"/>
                  <a:pt x="761429" y="1154230"/>
                  <a:pt x="758383" y="1169457"/>
                </a:cubicBezTo>
                <a:cubicBezTo>
                  <a:pt x="778909" y="1343905"/>
                  <a:pt x="760172" y="1275321"/>
                  <a:pt x="794932" y="1379594"/>
                </a:cubicBezTo>
                <a:cubicBezTo>
                  <a:pt x="797978" y="1388730"/>
                  <a:pt x="797259" y="1400194"/>
                  <a:pt x="804069" y="1407003"/>
                </a:cubicBezTo>
                <a:lnTo>
                  <a:pt x="831481" y="1434412"/>
                </a:lnTo>
                <a:cubicBezTo>
                  <a:pt x="834527" y="1443548"/>
                  <a:pt x="837972" y="1452561"/>
                  <a:pt x="840618" y="1461821"/>
                </a:cubicBezTo>
                <a:cubicBezTo>
                  <a:pt x="844068" y="1473895"/>
                  <a:pt x="843525" y="1487465"/>
                  <a:pt x="849755" y="1498367"/>
                </a:cubicBezTo>
                <a:cubicBezTo>
                  <a:pt x="856166" y="1509586"/>
                  <a:pt x="868894" y="1515850"/>
                  <a:pt x="877166" y="1525776"/>
                </a:cubicBezTo>
                <a:cubicBezTo>
                  <a:pt x="884196" y="1534211"/>
                  <a:pt x="887676" y="1545421"/>
                  <a:pt x="895441" y="1553185"/>
                </a:cubicBezTo>
                <a:cubicBezTo>
                  <a:pt x="913155" y="1570898"/>
                  <a:pt x="927968" y="1573163"/>
                  <a:pt x="950264" y="1580594"/>
                </a:cubicBezTo>
                <a:lnTo>
                  <a:pt x="1005086" y="1635413"/>
                </a:lnTo>
                <a:cubicBezTo>
                  <a:pt x="1011178" y="1641504"/>
                  <a:pt x="1018582" y="1646519"/>
                  <a:pt x="1023361" y="1653686"/>
                </a:cubicBezTo>
                <a:cubicBezTo>
                  <a:pt x="1054688" y="1700672"/>
                  <a:pt x="1025537" y="1664563"/>
                  <a:pt x="1069046" y="1699367"/>
                </a:cubicBezTo>
                <a:cubicBezTo>
                  <a:pt x="1075773" y="1704748"/>
                  <a:pt x="1079934" y="1713208"/>
                  <a:pt x="1087321" y="1717640"/>
                </a:cubicBezTo>
                <a:cubicBezTo>
                  <a:pt x="1095580" y="1722595"/>
                  <a:pt x="1106117" y="1722470"/>
                  <a:pt x="1114732" y="1726777"/>
                </a:cubicBezTo>
                <a:cubicBezTo>
                  <a:pt x="1124554" y="1731688"/>
                  <a:pt x="1131726" y="1741577"/>
                  <a:pt x="1142144" y="1745049"/>
                </a:cubicBezTo>
                <a:cubicBezTo>
                  <a:pt x="1199971" y="1764323"/>
                  <a:pt x="1196967" y="1734076"/>
                  <a:pt x="1196967" y="176332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436603" y="3718509"/>
            <a:ext cx="1142143" cy="1068957"/>
          </a:xfrm>
          <a:custGeom>
            <a:avLst/>
            <a:gdLst>
              <a:gd name="connsiteX0" fmla="*/ 0 w 1142143"/>
              <a:gd name="connsiteY0" fmla="*/ 1068957 h 1068957"/>
              <a:gd name="connsiteX1" fmla="*/ 45685 w 1142143"/>
              <a:gd name="connsiteY1" fmla="*/ 959321 h 1068957"/>
              <a:gd name="connsiteX2" fmla="*/ 264977 w 1142143"/>
              <a:gd name="connsiteY2" fmla="*/ 694366 h 1068957"/>
              <a:gd name="connsiteX3" fmla="*/ 319800 w 1142143"/>
              <a:gd name="connsiteY3" fmla="*/ 648684 h 1068957"/>
              <a:gd name="connsiteX4" fmla="*/ 383760 w 1142143"/>
              <a:gd name="connsiteY4" fmla="*/ 593865 h 1068957"/>
              <a:gd name="connsiteX5" fmla="*/ 447720 w 1142143"/>
              <a:gd name="connsiteY5" fmla="*/ 539047 h 1068957"/>
              <a:gd name="connsiteX6" fmla="*/ 475131 w 1142143"/>
              <a:gd name="connsiteY6" fmla="*/ 529911 h 1068957"/>
              <a:gd name="connsiteX7" fmla="*/ 539091 w 1142143"/>
              <a:gd name="connsiteY7" fmla="*/ 502501 h 1068957"/>
              <a:gd name="connsiteX8" fmla="*/ 593914 w 1142143"/>
              <a:gd name="connsiteY8" fmla="*/ 484229 h 1068957"/>
              <a:gd name="connsiteX9" fmla="*/ 621326 w 1142143"/>
              <a:gd name="connsiteY9" fmla="*/ 475092 h 1068957"/>
              <a:gd name="connsiteX10" fmla="*/ 712697 w 1142143"/>
              <a:gd name="connsiteY10" fmla="*/ 456820 h 1068957"/>
              <a:gd name="connsiteX11" fmla="*/ 785794 w 1142143"/>
              <a:gd name="connsiteY11" fmla="*/ 420274 h 1068957"/>
              <a:gd name="connsiteX12" fmla="*/ 813206 w 1142143"/>
              <a:gd name="connsiteY12" fmla="*/ 402001 h 1068957"/>
              <a:gd name="connsiteX13" fmla="*/ 849754 w 1142143"/>
              <a:gd name="connsiteY13" fmla="*/ 383728 h 1068957"/>
              <a:gd name="connsiteX14" fmla="*/ 877166 w 1142143"/>
              <a:gd name="connsiteY14" fmla="*/ 365456 h 1068957"/>
              <a:gd name="connsiteX15" fmla="*/ 950263 w 1142143"/>
              <a:gd name="connsiteY15" fmla="*/ 338047 h 1068957"/>
              <a:gd name="connsiteX16" fmla="*/ 995949 w 1142143"/>
              <a:gd name="connsiteY16" fmla="*/ 301501 h 1068957"/>
              <a:gd name="connsiteX17" fmla="*/ 1023360 w 1142143"/>
              <a:gd name="connsiteY17" fmla="*/ 283228 h 1068957"/>
              <a:gd name="connsiteX18" fmla="*/ 1032497 w 1142143"/>
              <a:gd name="connsiteY18" fmla="*/ 255819 h 1068957"/>
              <a:gd name="connsiteX19" fmla="*/ 1050771 w 1142143"/>
              <a:gd name="connsiteY19" fmla="*/ 228410 h 1068957"/>
              <a:gd name="connsiteX20" fmla="*/ 1059909 w 1142143"/>
              <a:gd name="connsiteY20" fmla="*/ 191864 h 1068957"/>
              <a:gd name="connsiteX21" fmla="*/ 1069046 w 1142143"/>
              <a:gd name="connsiteY21" fmla="*/ 164455 h 1068957"/>
              <a:gd name="connsiteX22" fmla="*/ 1087320 w 1142143"/>
              <a:gd name="connsiteY22" fmla="*/ 63955 h 1068957"/>
              <a:gd name="connsiteX23" fmla="*/ 1096457 w 1142143"/>
              <a:gd name="connsiteY23" fmla="*/ 36546 h 1068957"/>
              <a:gd name="connsiteX24" fmla="*/ 1142143 w 1142143"/>
              <a:gd name="connsiteY24" fmla="*/ 0 h 106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2143" h="1068957">
                <a:moveTo>
                  <a:pt x="0" y="1068957"/>
                </a:moveTo>
                <a:cubicBezTo>
                  <a:pt x="15228" y="1032412"/>
                  <a:pt x="22852" y="991665"/>
                  <a:pt x="45685" y="959321"/>
                </a:cubicBezTo>
                <a:cubicBezTo>
                  <a:pt x="131029" y="838426"/>
                  <a:pt x="154646" y="786301"/>
                  <a:pt x="264977" y="694366"/>
                </a:cubicBezTo>
                <a:cubicBezTo>
                  <a:pt x="283251" y="679139"/>
                  <a:pt x="302979" y="665503"/>
                  <a:pt x="319800" y="648684"/>
                </a:cubicBezTo>
                <a:cubicBezTo>
                  <a:pt x="379108" y="589381"/>
                  <a:pt x="312370" y="629557"/>
                  <a:pt x="383760" y="593865"/>
                </a:cubicBezTo>
                <a:cubicBezTo>
                  <a:pt x="405364" y="572262"/>
                  <a:pt x="420368" y="554675"/>
                  <a:pt x="447720" y="539047"/>
                </a:cubicBezTo>
                <a:cubicBezTo>
                  <a:pt x="456082" y="534269"/>
                  <a:pt x="465994" y="532956"/>
                  <a:pt x="475131" y="529911"/>
                </a:cubicBezTo>
                <a:cubicBezTo>
                  <a:pt x="518618" y="500922"/>
                  <a:pt x="485456" y="518590"/>
                  <a:pt x="539091" y="502501"/>
                </a:cubicBezTo>
                <a:cubicBezTo>
                  <a:pt x="557541" y="496966"/>
                  <a:pt x="575640" y="490320"/>
                  <a:pt x="593914" y="484229"/>
                </a:cubicBezTo>
                <a:cubicBezTo>
                  <a:pt x="603051" y="481184"/>
                  <a:pt x="611825" y="476675"/>
                  <a:pt x="621326" y="475092"/>
                </a:cubicBezTo>
                <a:cubicBezTo>
                  <a:pt x="688535" y="463892"/>
                  <a:pt x="658175" y="470449"/>
                  <a:pt x="712697" y="456820"/>
                </a:cubicBezTo>
                <a:cubicBezTo>
                  <a:pt x="737063" y="444638"/>
                  <a:pt x="763127" y="435384"/>
                  <a:pt x="785794" y="420274"/>
                </a:cubicBezTo>
                <a:cubicBezTo>
                  <a:pt x="794931" y="414183"/>
                  <a:pt x="803671" y="407449"/>
                  <a:pt x="813206" y="402001"/>
                </a:cubicBezTo>
                <a:cubicBezTo>
                  <a:pt x="825032" y="395244"/>
                  <a:pt x="837928" y="390485"/>
                  <a:pt x="849754" y="383728"/>
                </a:cubicBezTo>
                <a:cubicBezTo>
                  <a:pt x="859289" y="378280"/>
                  <a:pt x="867073" y="369781"/>
                  <a:pt x="877166" y="365456"/>
                </a:cubicBezTo>
                <a:cubicBezTo>
                  <a:pt x="967092" y="326920"/>
                  <a:pt x="858917" y="390239"/>
                  <a:pt x="950263" y="338047"/>
                </a:cubicBezTo>
                <a:cubicBezTo>
                  <a:pt x="999469" y="309932"/>
                  <a:pt x="958434" y="331511"/>
                  <a:pt x="995949" y="301501"/>
                </a:cubicBezTo>
                <a:cubicBezTo>
                  <a:pt x="1004524" y="294641"/>
                  <a:pt x="1014223" y="289319"/>
                  <a:pt x="1023360" y="283228"/>
                </a:cubicBezTo>
                <a:cubicBezTo>
                  <a:pt x="1026406" y="274092"/>
                  <a:pt x="1028190" y="264433"/>
                  <a:pt x="1032497" y="255819"/>
                </a:cubicBezTo>
                <a:cubicBezTo>
                  <a:pt x="1037408" y="245998"/>
                  <a:pt x="1046445" y="238503"/>
                  <a:pt x="1050771" y="228410"/>
                </a:cubicBezTo>
                <a:cubicBezTo>
                  <a:pt x="1055718" y="216868"/>
                  <a:pt x="1056459" y="203938"/>
                  <a:pt x="1059909" y="191864"/>
                </a:cubicBezTo>
                <a:cubicBezTo>
                  <a:pt x="1062555" y="182604"/>
                  <a:pt x="1066957" y="173856"/>
                  <a:pt x="1069046" y="164455"/>
                </a:cubicBezTo>
                <a:cubicBezTo>
                  <a:pt x="1085338" y="91145"/>
                  <a:pt x="1070692" y="130463"/>
                  <a:pt x="1087320" y="63955"/>
                </a:cubicBezTo>
                <a:cubicBezTo>
                  <a:pt x="1089656" y="54612"/>
                  <a:pt x="1091115" y="44559"/>
                  <a:pt x="1096457" y="36546"/>
                </a:cubicBezTo>
                <a:cubicBezTo>
                  <a:pt x="1112570" y="12379"/>
                  <a:pt x="1120805" y="10669"/>
                  <a:pt x="114214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523923" y="2229278"/>
            <a:ext cx="1114732" cy="1370458"/>
          </a:xfrm>
          <a:custGeom>
            <a:avLst/>
            <a:gdLst>
              <a:gd name="connsiteX0" fmla="*/ 0 w 1114732"/>
              <a:gd name="connsiteY0" fmla="*/ 1370458 h 1370458"/>
              <a:gd name="connsiteX1" fmla="*/ 45686 w 1114732"/>
              <a:gd name="connsiteY1" fmla="*/ 1343049 h 1370458"/>
              <a:gd name="connsiteX2" fmla="*/ 73097 w 1114732"/>
              <a:gd name="connsiteY2" fmla="*/ 1324776 h 1370458"/>
              <a:gd name="connsiteX3" fmla="*/ 109646 w 1114732"/>
              <a:gd name="connsiteY3" fmla="*/ 1269958 h 1370458"/>
              <a:gd name="connsiteX4" fmla="*/ 118783 w 1114732"/>
              <a:gd name="connsiteY4" fmla="*/ 1233412 h 1370458"/>
              <a:gd name="connsiteX5" fmla="*/ 146194 w 1114732"/>
              <a:gd name="connsiteY5" fmla="*/ 1196867 h 1370458"/>
              <a:gd name="connsiteX6" fmla="*/ 182743 w 1114732"/>
              <a:gd name="connsiteY6" fmla="*/ 1132912 h 1370458"/>
              <a:gd name="connsiteX7" fmla="*/ 219292 w 1114732"/>
              <a:gd name="connsiteY7" fmla="*/ 1078094 h 1370458"/>
              <a:gd name="connsiteX8" fmla="*/ 237566 w 1114732"/>
              <a:gd name="connsiteY8" fmla="*/ 1041548 h 1370458"/>
              <a:gd name="connsiteX9" fmla="*/ 246703 w 1114732"/>
              <a:gd name="connsiteY9" fmla="*/ 1014139 h 1370458"/>
              <a:gd name="connsiteX10" fmla="*/ 264977 w 1114732"/>
              <a:gd name="connsiteY10" fmla="*/ 986730 h 1370458"/>
              <a:gd name="connsiteX11" fmla="*/ 283252 w 1114732"/>
              <a:gd name="connsiteY11" fmla="*/ 950184 h 1370458"/>
              <a:gd name="connsiteX12" fmla="*/ 310663 w 1114732"/>
              <a:gd name="connsiteY12" fmla="*/ 922775 h 1370458"/>
              <a:gd name="connsiteX13" fmla="*/ 328937 w 1114732"/>
              <a:gd name="connsiteY13" fmla="*/ 877093 h 1370458"/>
              <a:gd name="connsiteX14" fmla="*/ 338075 w 1114732"/>
              <a:gd name="connsiteY14" fmla="*/ 849684 h 1370458"/>
              <a:gd name="connsiteX15" fmla="*/ 356349 w 1114732"/>
              <a:gd name="connsiteY15" fmla="*/ 822275 h 1370458"/>
              <a:gd name="connsiteX16" fmla="*/ 411172 w 1114732"/>
              <a:gd name="connsiteY16" fmla="*/ 730911 h 1370458"/>
              <a:gd name="connsiteX17" fmla="*/ 420309 w 1114732"/>
              <a:gd name="connsiteY17" fmla="*/ 703502 h 1370458"/>
              <a:gd name="connsiteX18" fmla="*/ 438583 w 1114732"/>
              <a:gd name="connsiteY18" fmla="*/ 676093 h 1370458"/>
              <a:gd name="connsiteX19" fmla="*/ 493406 w 1114732"/>
              <a:gd name="connsiteY19" fmla="*/ 630411 h 1370458"/>
              <a:gd name="connsiteX20" fmla="*/ 529955 w 1114732"/>
              <a:gd name="connsiteY20" fmla="*/ 612138 h 1370458"/>
              <a:gd name="connsiteX21" fmla="*/ 566503 w 1114732"/>
              <a:gd name="connsiteY21" fmla="*/ 584729 h 1370458"/>
              <a:gd name="connsiteX22" fmla="*/ 621326 w 1114732"/>
              <a:gd name="connsiteY22" fmla="*/ 548183 h 1370458"/>
              <a:gd name="connsiteX23" fmla="*/ 685286 w 1114732"/>
              <a:gd name="connsiteY23" fmla="*/ 511638 h 1370458"/>
              <a:gd name="connsiteX24" fmla="*/ 758383 w 1114732"/>
              <a:gd name="connsiteY24" fmla="*/ 475092 h 1370458"/>
              <a:gd name="connsiteX25" fmla="*/ 813206 w 1114732"/>
              <a:gd name="connsiteY25" fmla="*/ 438547 h 1370458"/>
              <a:gd name="connsiteX26" fmla="*/ 831480 w 1114732"/>
              <a:gd name="connsiteY26" fmla="*/ 383728 h 1370458"/>
              <a:gd name="connsiteX27" fmla="*/ 840618 w 1114732"/>
              <a:gd name="connsiteY27" fmla="*/ 356319 h 1370458"/>
              <a:gd name="connsiteX28" fmla="*/ 858892 w 1114732"/>
              <a:gd name="connsiteY28" fmla="*/ 283228 h 1370458"/>
              <a:gd name="connsiteX29" fmla="*/ 877166 w 1114732"/>
              <a:gd name="connsiteY29" fmla="*/ 219274 h 1370458"/>
              <a:gd name="connsiteX30" fmla="*/ 904578 w 1114732"/>
              <a:gd name="connsiteY30" fmla="*/ 127910 h 1370458"/>
              <a:gd name="connsiteX31" fmla="*/ 941126 w 1114732"/>
              <a:gd name="connsiteY31" fmla="*/ 73091 h 1370458"/>
              <a:gd name="connsiteX32" fmla="*/ 1023361 w 1114732"/>
              <a:gd name="connsiteY32" fmla="*/ 27409 h 1370458"/>
              <a:gd name="connsiteX33" fmla="*/ 1059909 w 1114732"/>
              <a:gd name="connsiteY33" fmla="*/ 18273 h 1370458"/>
              <a:gd name="connsiteX34" fmla="*/ 1114732 w 1114732"/>
              <a:gd name="connsiteY34" fmla="*/ 0 h 137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4732" h="1370458">
                <a:moveTo>
                  <a:pt x="0" y="1370458"/>
                </a:moveTo>
                <a:cubicBezTo>
                  <a:pt x="15229" y="1361322"/>
                  <a:pt x="30626" y="1352461"/>
                  <a:pt x="45686" y="1343049"/>
                </a:cubicBezTo>
                <a:cubicBezTo>
                  <a:pt x="54998" y="1337229"/>
                  <a:pt x="65866" y="1333040"/>
                  <a:pt x="73097" y="1324776"/>
                </a:cubicBezTo>
                <a:cubicBezTo>
                  <a:pt x="87560" y="1308249"/>
                  <a:pt x="97463" y="1288231"/>
                  <a:pt x="109646" y="1269958"/>
                </a:cubicBezTo>
                <a:cubicBezTo>
                  <a:pt x="112692" y="1257776"/>
                  <a:pt x="113167" y="1244643"/>
                  <a:pt x="118783" y="1233412"/>
                </a:cubicBezTo>
                <a:cubicBezTo>
                  <a:pt x="125593" y="1219792"/>
                  <a:pt x="137343" y="1209258"/>
                  <a:pt x="146194" y="1196867"/>
                </a:cubicBezTo>
                <a:cubicBezTo>
                  <a:pt x="185711" y="1141549"/>
                  <a:pt x="142582" y="1199841"/>
                  <a:pt x="182743" y="1132912"/>
                </a:cubicBezTo>
                <a:cubicBezTo>
                  <a:pt x="194043" y="1114080"/>
                  <a:pt x="209470" y="1097737"/>
                  <a:pt x="219292" y="1078094"/>
                </a:cubicBezTo>
                <a:cubicBezTo>
                  <a:pt x="225383" y="1065912"/>
                  <a:pt x="232201" y="1054067"/>
                  <a:pt x="237566" y="1041548"/>
                </a:cubicBezTo>
                <a:cubicBezTo>
                  <a:pt x="241360" y="1032696"/>
                  <a:pt x="242396" y="1022753"/>
                  <a:pt x="246703" y="1014139"/>
                </a:cubicBezTo>
                <a:cubicBezTo>
                  <a:pt x="251614" y="1004318"/>
                  <a:pt x="259529" y="996264"/>
                  <a:pt x="264977" y="986730"/>
                </a:cubicBezTo>
                <a:cubicBezTo>
                  <a:pt x="271735" y="974905"/>
                  <a:pt x="275335" y="961267"/>
                  <a:pt x="283252" y="950184"/>
                </a:cubicBezTo>
                <a:cubicBezTo>
                  <a:pt x="290763" y="939670"/>
                  <a:pt x="301526" y="931911"/>
                  <a:pt x="310663" y="922775"/>
                </a:cubicBezTo>
                <a:cubicBezTo>
                  <a:pt x="316754" y="907548"/>
                  <a:pt x="323178" y="892449"/>
                  <a:pt x="328937" y="877093"/>
                </a:cubicBezTo>
                <a:cubicBezTo>
                  <a:pt x="332319" y="868076"/>
                  <a:pt x="333768" y="858298"/>
                  <a:pt x="338075" y="849684"/>
                </a:cubicBezTo>
                <a:cubicBezTo>
                  <a:pt x="342986" y="839863"/>
                  <a:pt x="351091" y="831915"/>
                  <a:pt x="356349" y="822275"/>
                </a:cubicBezTo>
                <a:cubicBezTo>
                  <a:pt x="404830" y="733400"/>
                  <a:pt x="371079" y="770999"/>
                  <a:pt x="411172" y="730911"/>
                </a:cubicBezTo>
                <a:cubicBezTo>
                  <a:pt x="414218" y="721775"/>
                  <a:pt x="416002" y="712116"/>
                  <a:pt x="420309" y="703502"/>
                </a:cubicBezTo>
                <a:cubicBezTo>
                  <a:pt x="425220" y="693681"/>
                  <a:pt x="431553" y="684528"/>
                  <a:pt x="438583" y="676093"/>
                </a:cubicBezTo>
                <a:cubicBezTo>
                  <a:pt x="455761" y="655481"/>
                  <a:pt x="470540" y="643477"/>
                  <a:pt x="493406" y="630411"/>
                </a:cubicBezTo>
                <a:cubicBezTo>
                  <a:pt x="505232" y="623654"/>
                  <a:pt x="518404" y="619357"/>
                  <a:pt x="529955" y="612138"/>
                </a:cubicBezTo>
                <a:cubicBezTo>
                  <a:pt x="542869" y="604068"/>
                  <a:pt x="554027" y="593461"/>
                  <a:pt x="566503" y="584729"/>
                </a:cubicBezTo>
                <a:cubicBezTo>
                  <a:pt x="584496" y="572135"/>
                  <a:pt x="603052" y="560365"/>
                  <a:pt x="621326" y="548183"/>
                </a:cubicBezTo>
                <a:cubicBezTo>
                  <a:pt x="648848" y="529837"/>
                  <a:pt x="652837" y="525543"/>
                  <a:pt x="685286" y="511638"/>
                </a:cubicBezTo>
                <a:cubicBezTo>
                  <a:pt x="744718" y="486169"/>
                  <a:pt x="676464" y="527219"/>
                  <a:pt x="758383" y="475092"/>
                </a:cubicBezTo>
                <a:cubicBezTo>
                  <a:pt x="776912" y="463302"/>
                  <a:pt x="813206" y="438547"/>
                  <a:pt x="813206" y="438547"/>
                </a:cubicBezTo>
                <a:lnTo>
                  <a:pt x="831480" y="383728"/>
                </a:lnTo>
                <a:cubicBezTo>
                  <a:pt x="834526" y="374592"/>
                  <a:pt x="838282" y="365662"/>
                  <a:pt x="840618" y="356319"/>
                </a:cubicBezTo>
                <a:cubicBezTo>
                  <a:pt x="846709" y="331955"/>
                  <a:pt x="851992" y="307375"/>
                  <a:pt x="858892" y="283228"/>
                </a:cubicBezTo>
                <a:cubicBezTo>
                  <a:pt x="864983" y="261910"/>
                  <a:pt x="872180" y="240877"/>
                  <a:pt x="877166" y="219274"/>
                </a:cubicBezTo>
                <a:cubicBezTo>
                  <a:pt x="891138" y="158731"/>
                  <a:pt x="876109" y="175355"/>
                  <a:pt x="904578" y="127910"/>
                </a:cubicBezTo>
                <a:cubicBezTo>
                  <a:pt x="915878" y="109078"/>
                  <a:pt x="922852" y="85272"/>
                  <a:pt x="941126" y="73091"/>
                </a:cubicBezTo>
                <a:cubicBezTo>
                  <a:pt x="990207" y="40373"/>
                  <a:pt x="981146" y="39469"/>
                  <a:pt x="1023361" y="27409"/>
                </a:cubicBezTo>
                <a:cubicBezTo>
                  <a:pt x="1035435" y="23959"/>
                  <a:pt x="1047881" y="21881"/>
                  <a:pt x="1059909" y="18273"/>
                </a:cubicBezTo>
                <a:cubicBezTo>
                  <a:pt x="1078359" y="12738"/>
                  <a:pt x="1114732" y="0"/>
                  <a:pt x="111473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72160" y="2024401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Forecast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directly </a:t>
            </a:r>
            <a:br>
              <a:rPr lang="en-US" dirty="0" smtClean="0"/>
            </a:br>
            <a:r>
              <a:rPr lang="en-US" dirty="0" smtClean="0"/>
              <a:t>using forecast guidance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8737" y="5043285"/>
            <a:ext cx="7931044" cy="9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4080" y="1617140"/>
            <a:ext cx="0" cy="36454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1566" y="5043285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8189" y="5052422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09636" y="5043285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0740" y="5061559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6" y="5052422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54849" y="5061559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365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24817" y="5348084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58194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13Z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27646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15Z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67098" y="5348084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17Z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00475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16Z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91477" y="5348463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18Z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285176" y="3161189"/>
            <a:ext cx="13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power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754849" y="2651489"/>
            <a:ext cx="10348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Analyzed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8737" y="3627145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71311" y="3508372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45777" y="2717382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82567" y="3134161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82465" y="4737216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14859" y="2741207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87717" y="3508372"/>
            <a:ext cx="100509" cy="1187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03560" y="2859980"/>
            <a:ext cx="1168260" cy="812847"/>
          </a:xfrm>
          <a:custGeom>
            <a:avLst/>
            <a:gdLst>
              <a:gd name="connsiteX0" fmla="*/ 0 w 1133007"/>
              <a:gd name="connsiteY0" fmla="*/ 521187 h 521187"/>
              <a:gd name="connsiteX1" fmla="*/ 73098 w 1133007"/>
              <a:gd name="connsiteY1" fmla="*/ 438960 h 521187"/>
              <a:gd name="connsiteX2" fmla="*/ 100509 w 1133007"/>
              <a:gd name="connsiteY2" fmla="*/ 420687 h 521187"/>
              <a:gd name="connsiteX3" fmla="*/ 146195 w 1133007"/>
              <a:gd name="connsiteY3" fmla="*/ 384142 h 521187"/>
              <a:gd name="connsiteX4" fmla="*/ 182743 w 1133007"/>
              <a:gd name="connsiteY4" fmla="*/ 347596 h 521187"/>
              <a:gd name="connsiteX5" fmla="*/ 210155 w 1133007"/>
              <a:gd name="connsiteY5" fmla="*/ 329323 h 521187"/>
              <a:gd name="connsiteX6" fmla="*/ 264978 w 1133007"/>
              <a:gd name="connsiteY6" fmla="*/ 283641 h 521187"/>
              <a:gd name="connsiteX7" fmla="*/ 502543 w 1133007"/>
              <a:gd name="connsiteY7" fmla="*/ 283641 h 521187"/>
              <a:gd name="connsiteX8" fmla="*/ 685286 w 1133007"/>
              <a:gd name="connsiteY8" fmla="*/ 292778 h 521187"/>
              <a:gd name="connsiteX9" fmla="*/ 749246 w 1133007"/>
              <a:gd name="connsiteY9" fmla="*/ 274505 h 521187"/>
              <a:gd name="connsiteX10" fmla="*/ 776658 w 1133007"/>
              <a:gd name="connsiteY10" fmla="*/ 265368 h 521187"/>
              <a:gd name="connsiteX11" fmla="*/ 804069 w 1133007"/>
              <a:gd name="connsiteY11" fmla="*/ 247096 h 521187"/>
              <a:gd name="connsiteX12" fmla="*/ 831481 w 1133007"/>
              <a:gd name="connsiteY12" fmla="*/ 210550 h 521187"/>
              <a:gd name="connsiteX13" fmla="*/ 858892 w 1133007"/>
              <a:gd name="connsiteY13" fmla="*/ 192277 h 521187"/>
              <a:gd name="connsiteX14" fmla="*/ 904578 w 1133007"/>
              <a:gd name="connsiteY14" fmla="*/ 146595 h 521187"/>
              <a:gd name="connsiteX15" fmla="*/ 913715 w 1133007"/>
              <a:gd name="connsiteY15" fmla="*/ 119186 h 521187"/>
              <a:gd name="connsiteX16" fmla="*/ 950264 w 1133007"/>
              <a:gd name="connsiteY16" fmla="*/ 100914 h 521187"/>
              <a:gd name="connsiteX17" fmla="*/ 1005087 w 1133007"/>
              <a:gd name="connsiteY17" fmla="*/ 64368 h 521187"/>
              <a:gd name="connsiteX18" fmla="*/ 1032498 w 1133007"/>
              <a:gd name="connsiteY18" fmla="*/ 46095 h 521187"/>
              <a:gd name="connsiteX19" fmla="*/ 1069047 w 1133007"/>
              <a:gd name="connsiteY19" fmla="*/ 413 h 521187"/>
              <a:gd name="connsiteX20" fmla="*/ 1114732 w 1133007"/>
              <a:gd name="connsiteY20" fmla="*/ 9550 h 521187"/>
              <a:gd name="connsiteX21" fmla="*/ 1133007 w 1133007"/>
              <a:gd name="connsiteY21" fmla="*/ 18686 h 52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007" h="521187">
                <a:moveTo>
                  <a:pt x="0" y="521187"/>
                </a:moveTo>
                <a:cubicBezTo>
                  <a:pt x="26595" y="487947"/>
                  <a:pt x="41062" y="466417"/>
                  <a:pt x="73098" y="438960"/>
                </a:cubicBezTo>
                <a:cubicBezTo>
                  <a:pt x="81436" y="431814"/>
                  <a:pt x="91724" y="427275"/>
                  <a:pt x="100509" y="420687"/>
                </a:cubicBezTo>
                <a:cubicBezTo>
                  <a:pt x="116111" y="408987"/>
                  <a:pt x="131619" y="397097"/>
                  <a:pt x="146195" y="384142"/>
                </a:cubicBezTo>
                <a:cubicBezTo>
                  <a:pt x="159072" y="372697"/>
                  <a:pt x="169662" y="358808"/>
                  <a:pt x="182743" y="347596"/>
                </a:cubicBezTo>
                <a:cubicBezTo>
                  <a:pt x="191081" y="340450"/>
                  <a:pt x="201219" y="335705"/>
                  <a:pt x="210155" y="329323"/>
                </a:cubicBezTo>
                <a:cubicBezTo>
                  <a:pt x="248163" y="302176"/>
                  <a:pt x="239007" y="309609"/>
                  <a:pt x="264978" y="283641"/>
                </a:cubicBezTo>
                <a:cubicBezTo>
                  <a:pt x="474182" y="304561"/>
                  <a:pt x="215335" y="283641"/>
                  <a:pt x="502543" y="283641"/>
                </a:cubicBezTo>
                <a:cubicBezTo>
                  <a:pt x="563533" y="283641"/>
                  <a:pt x="624372" y="289732"/>
                  <a:pt x="685286" y="292778"/>
                </a:cubicBezTo>
                <a:lnTo>
                  <a:pt x="749246" y="274505"/>
                </a:lnTo>
                <a:cubicBezTo>
                  <a:pt x="758471" y="271738"/>
                  <a:pt x="768043" y="269675"/>
                  <a:pt x="776658" y="265368"/>
                </a:cubicBezTo>
                <a:cubicBezTo>
                  <a:pt x="786480" y="260458"/>
                  <a:pt x="794932" y="253187"/>
                  <a:pt x="804069" y="247096"/>
                </a:cubicBezTo>
                <a:cubicBezTo>
                  <a:pt x="813206" y="234914"/>
                  <a:pt x="820713" y="221317"/>
                  <a:pt x="831481" y="210550"/>
                </a:cubicBezTo>
                <a:cubicBezTo>
                  <a:pt x="839246" y="202785"/>
                  <a:pt x="851127" y="200042"/>
                  <a:pt x="858892" y="192277"/>
                </a:cubicBezTo>
                <a:cubicBezTo>
                  <a:pt x="919804" y="131369"/>
                  <a:pt x="831481" y="195322"/>
                  <a:pt x="904578" y="146595"/>
                </a:cubicBezTo>
                <a:cubicBezTo>
                  <a:pt x="907624" y="137459"/>
                  <a:pt x="906905" y="125995"/>
                  <a:pt x="913715" y="119186"/>
                </a:cubicBezTo>
                <a:cubicBezTo>
                  <a:pt x="923347" y="109555"/>
                  <a:pt x="938584" y="107921"/>
                  <a:pt x="950264" y="100914"/>
                </a:cubicBezTo>
                <a:cubicBezTo>
                  <a:pt x="969097" y="89615"/>
                  <a:pt x="986813" y="76550"/>
                  <a:pt x="1005087" y="64368"/>
                </a:cubicBezTo>
                <a:lnTo>
                  <a:pt x="1032498" y="46095"/>
                </a:lnTo>
                <a:cubicBezTo>
                  <a:pt x="1034588" y="42961"/>
                  <a:pt x="1059453" y="1783"/>
                  <a:pt x="1069047" y="413"/>
                </a:cubicBezTo>
                <a:cubicBezTo>
                  <a:pt x="1084421" y="-1783"/>
                  <a:pt x="1099800" y="5284"/>
                  <a:pt x="1114732" y="9550"/>
                </a:cubicBezTo>
                <a:cubicBezTo>
                  <a:pt x="1121280" y="11421"/>
                  <a:pt x="1126915" y="15641"/>
                  <a:pt x="1133007" y="1868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827429" y="2393733"/>
            <a:ext cx="1218857" cy="1206251"/>
          </a:xfrm>
          <a:custGeom>
            <a:avLst/>
            <a:gdLst>
              <a:gd name="connsiteX0" fmla="*/ 0 w 1196967"/>
              <a:gd name="connsiteY0" fmla="*/ 999083 h 1026740"/>
              <a:gd name="connsiteX1" fmla="*/ 45686 w 1196967"/>
              <a:gd name="connsiteY1" fmla="*/ 980810 h 1026740"/>
              <a:gd name="connsiteX2" fmla="*/ 292389 w 1196967"/>
              <a:gd name="connsiteY2" fmla="*/ 980810 h 1026740"/>
              <a:gd name="connsiteX3" fmla="*/ 356349 w 1196967"/>
              <a:gd name="connsiteY3" fmla="*/ 989947 h 1026740"/>
              <a:gd name="connsiteX4" fmla="*/ 383761 w 1196967"/>
              <a:gd name="connsiteY4" fmla="*/ 999083 h 1026740"/>
              <a:gd name="connsiteX5" fmla="*/ 420309 w 1196967"/>
              <a:gd name="connsiteY5" fmla="*/ 1008219 h 1026740"/>
              <a:gd name="connsiteX6" fmla="*/ 447721 w 1196967"/>
              <a:gd name="connsiteY6" fmla="*/ 1026492 h 1026740"/>
              <a:gd name="connsiteX7" fmla="*/ 511681 w 1196967"/>
              <a:gd name="connsiteY7" fmla="*/ 989947 h 1026740"/>
              <a:gd name="connsiteX8" fmla="*/ 566504 w 1196967"/>
              <a:gd name="connsiteY8" fmla="*/ 971674 h 1026740"/>
              <a:gd name="connsiteX9" fmla="*/ 584778 w 1196967"/>
              <a:gd name="connsiteY9" fmla="*/ 944265 h 1026740"/>
              <a:gd name="connsiteX10" fmla="*/ 612189 w 1196967"/>
              <a:gd name="connsiteY10" fmla="*/ 907719 h 1026740"/>
              <a:gd name="connsiteX11" fmla="*/ 621326 w 1196967"/>
              <a:gd name="connsiteY11" fmla="*/ 880310 h 1026740"/>
              <a:gd name="connsiteX12" fmla="*/ 657875 w 1196967"/>
              <a:gd name="connsiteY12" fmla="*/ 587946 h 1026740"/>
              <a:gd name="connsiteX13" fmla="*/ 676149 w 1196967"/>
              <a:gd name="connsiteY13" fmla="*/ 551400 h 1026740"/>
              <a:gd name="connsiteX14" fmla="*/ 694424 w 1196967"/>
              <a:gd name="connsiteY14" fmla="*/ 533127 h 1026740"/>
              <a:gd name="connsiteX15" fmla="*/ 730972 w 1196967"/>
              <a:gd name="connsiteY15" fmla="*/ 432627 h 1026740"/>
              <a:gd name="connsiteX16" fmla="*/ 740109 w 1196967"/>
              <a:gd name="connsiteY16" fmla="*/ 405218 h 1026740"/>
              <a:gd name="connsiteX17" fmla="*/ 767521 w 1196967"/>
              <a:gd name="connsiteY17" fmla="*/ 350400 h 1026740"/>
              <a:gd name="connsiteX18" fmla="*/ 831481 w 1196967"/>
              <a:gd name="connsiteY18" fmla="*/ 322990 h 1026740"/>
              <a:gd name="connsiteX19" fmla="*/ 858892 w 1196967"/>
              <a:gd name="connsiteY19" fmla="*/ 313854 h 1026740"/>
              <a:gd name="connsiteX20" fmla="*/ 877167 w 1196967"/>
              <a:gd name="connsiteY20" fmla="*/ 295581 h 1026740"/>
              <a:gd name="connsiteX21" fmla="*/ 922852 w 1196967"/>
              <a:gd name="connsiteY21" fmla="*/ 268172 h 1026740"/>
              <a:gd name="connsiteX22" fmla="*/ 941127 w 1196967"/>
              <a:gd name="connsiteY22" fmla="*/ 231627 h 1026740"/>
              <a:gd name="connsiteX23" fmla="*/ 959401 w 1196967"/>
              <a:gd name="connsiteY23" fmla="*/ 204217 h 1026740"/>
              <a:gd name="connsiteX24" fmla="*/ 968538 w 1196967"/>
              <a:gd name="connsiteY24" fmla="*/ 176808 h 1026740"/>
              <a:gd name="connsiteX25" fmla="*/ 1005087 w 1196967"/>
              <a:gd name="connsiteY25" fmla="*/ 103717 h 1026740"/>
              <a:gd name="connsiteX26" fmla="*/ 1059909 w 1196967"/>
              <a:gd name="connsiteY26" fmla="*/ 12353 h 1026740"/>
              <a:gd name="connsiteX27" fmla="*/ 1196967 w 1196967"/>
              <a:gd name="connsiteY27" fmla="*/ 3217 h 10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6967" h="1026740">
                <a:moveTo>
                  <a:pt x="0" y="999083"/>
                </a:moveTo>
                <a:cubicBezTo>
                  <a:pt x="15229" y="992992"/>
                  <a:pt x="30126" y="985996"/>
                  <a:pt x="45686" y="980810"/>
                </a:cubicBezTo>
                <a:cubicBezTo>
                  <a:pt x="127130" y="953665"/>
                  <a:pt x="198835" y="976743"/>
                  <a:pt x="292389" y="980810"/>
                </a:cubicBezTo>
                <a:cubicBezTo>
                  <a:pt x="313709" y="983856"/>
                  <a:pt x="335231" y="985724"/>
                  <a:pt x="356349" y="989947"/>
                </a:cubicBezTo>
                <a:cubicBezTo>
                  <a:pt x="365793" y="991836"/>
                  <a:pt x="374500" y="996437"/>
                  <a:pt x="383761" y="999083"/>
                </a:cubicBezTo>
                <a:cubicBezTo>
                  <a:pt x="395835" y="1002532"/>
                  <a:pt x="408126" y="1005174"/>
                  <a:pt x="420309" y="1008219"/>
                </a:cubicBezTo>
                <a:cubicBezTo>
                  <a:pt x="429446" y="1014310"/>
                  <a:pt x="436889" y="1024687"/>
                  <a:pt x="447721" y="1026492"/>
                </a:cubicBezTo>
                <a:cubicBezTo>
                  <a:pt x="468681" y="1029985"/>
                  <a:pt x="500469" y="995552"/>
                  <a:pt x="511681" y="989947"/>
                </a:cubicBezTo>
                <a:cubicBezTo>
                  <a:pt x="528910" y="981333"/>
                  <a:pt x="548230" y="977765"/>
                  <a:pt x="566504" y="971674"/>
                </a:cubicBezTo>
                <a:cubicBezTo>
                  <a:pt x="572595" y="962538"/>
                  <a:pt x="578395" y="953200"/>
                  <a:pt x="584778" y="944265"/>
                </a:cubicBezTo>
                <a:cubicBezTo>
                  <a:pt x="593629" y="931874"/>
                  <a:pt x="604634" y="920940"/>
                  <a:pt x="612189" y="907719"/>
                </a:cubicBezTo>
                <a:cubicBezTo>
                  <a:pt x="616967" y="899357"/>
                  <a:pt x="618280" y="889446"/>
                  <a:pt x="621326" y="880310"/>
                </a:cubicBezTo>
                <a:cubicBezTo>
                  <a:pt x="624815" y="834964"/>
                  <a:pt x="618430" y="666831"/>
                  <a:pt x="657875" y="587946"/>
                </a:cubicBezTo>
                <a:cubicBezTo>
                  <a:pt x="663966" y="575764"/>
                  <a:pt x="668594" y="562732"/>
                  <a:pt x="676149" y="551400"/>
                </a:cubicBezTo>
                <a:cubicBezTo>
                  <a:pt x="680928" y="544233"/>
                  <a:pt x="688332" y="539218"/>
                  <a:pt x="694424" y="533127"/>
                </a:cubicBezTo>
                <a:cubicBezTo>
                  <a:pt x="719852" y="469562"/>
                  <a:pt x="707511" y="503004"/>
                  <a:pt x="730972" y="432627"/>
                </a:cubicBezTo>
                <a:lnTo>
                  <a:pt x="740109" y="405218"/>
                </a:lnTo>
                <a:cubicBezTo>
                  <a:pt x="747541" y="382923"/>
                  <a:pt x="749807" y="368112"/>
                  <a:pt x="767521" y="350400"/>
                </a:cubicBezTo>
                <a:cubicBezTo>
                  <a:pt x="789777" y="328146"/>
                  <a:pt x="802123" y="331377"/>
                  <a:pt x="831481" y="322990"/>
                </a:cubicBezTo>
                <a:cubicBezTo>
                  <a:pt x="840742" y="320344"/>
                  <a:pt x="849755" y="316899"/>
                  <a:pt x="858892" y="313854"/>
                </a:cubicBezTo>
                <a:cubicBezTo>
                  <a:pt x="864984" y="307763"/>
                  <a:pt x="870157" y="300588"/>
                  <a:pt x="877167" y="295581"/>
                </a:cubicBezTo>
                <a:cubicBezTo>
                  <a:pt x="891618" y="285259"/>
                  <a:pt x="910294" y="280729"/>
                  <a:pt x="922852" y="268172"/>
                </a:cubicBezTo>
                <a:cubicBezTo>
                  <a:pt x="932483" y="258542"/>
                  <a:pt x="934369" y="243452"/>
                  <a:pt x="941127" y="231627"/>
                </a:cubicBezTo>
                <a:cubicBezTo>
                  <a:pt x="946575" y="222093"/>
                  <a:pt x="954490" y="214039"/>
                  <a:pt x="959401" y="204217"/>
                </a:cubicBezTo>
                <a:cubicBezTo>
                  <a:pt x="963708" y="195603"/>
                  <a:pt x="964553" y="185575"/>
                  <a:pt x="968538" y="176808"/>
                </a:cubicBezTo>
                <a:cubicBezTo>
                  <a:pt x="979811" y="152010"/>
                  <a:pt x="992904" y="128081"/>
                  <a:pt x="1005087" y="103717"/>
                </a:cubicBezTo>
                <a:cubicBezTo>
                  <a:pt x="1014037" y="85819"/>
                  <a:pt x="1046679" y="16762"/>
                  <a:pt x="1059909" y="12353"/>
                </a:cubicBezTo>
                <a:cubicBezTo>
                  <a:pt x="1121995" y="-8339"/>
                  <a:pt x="1077690" y="3217"/>
                  <a:pt x="1196967" y="32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024397" y="2741207"/>
            <a:ext cx="1185239" cy="319482"/>
          </a:xfrm>
          <a:custGeom>
            <a:avLst/>
            <a:gdLst>
              <a:gd name="connsiteX0" fmla="*/ 0 w 1233515"/>
              <a:gd name="connsiteY0" fmla="*/ 0 h 283228"/>
              <a:gd name="connsiteX1" fmla="*/ 36548 w 1233515"/>
              <a:gd name="connsiteY1" fmla="*/ 73092 h 283228"/>
              <a:gd name="connsiteX2" fmla="*/ 82234 w 1233515"/>
              <a:gd name="connsiteY2" fmla="*/ 82228 h 283228"/>
              <a:gd name="connsiteX3" fmla="*/ 137057 w 1233515"/>
              <a:gd name="connsiteY3" fmla="*/ 109637 h 283228"/>
              <a:gd name="connsiteX4" fmla="*/ 612189 w 1233515"/>
              <a:gd name="connsiteY4" fmla="*/ 146183 h 283228"/>
              <a:gd name="connsiteX5" fmla="*/ 648737 w 1233515"/>
              <a:gd name="connsiteY5" fmla="*/ 173592 h 283228"/>
              <a:gd name="connsiteX6" fmla="*/ 676149 w 1233515"/>
              <a:gd name="connsiteY6" fmla="*/ 191865 h 283228"/>
              <a:gd name="connsiteX7" fmla="*/ 740109 w 1233515"/>
              <a:gd name="connsiteY7" fmla="*/ 173592 h 283228"/>
              <a:gd name="connsiteX8" fmla="*/ 922852 w 1233515"/>
              <a:gd name="connsiteY8" fmla="*/ 164455 h 283228"/>
              <a:gd name="connsiteX9" fmla="*/ 977674 w 1233515"/>
              <a:gd name="connsiteY9" fmla="*/ 173592 h 283228"/>
              <a:gd name="connsiteX10" fmla="*/ 1041634 w 1233515"/>
              <a:gd name="connsiteY10" fmla="*/ 210137 h 283228"/>
              <a:gd name="connsiteX11" fmla="*/ 1069046 w 1233515"/>
              <a:gd name="connsiteY11" fmla="*/ 219274 h 283228"/>
              <a:gd name="connsiteX12" fmla="*/ 1133006 w 1233515"/>
              <a:gd name="connsiteY12" fmla="*/ 246683 h 283228"/>
              <a:gd name="connsiteX13" fmla="*/ 1224377 w 1233515"/>
              <a:gd name="connsiteY13" fmla="*/ 274092 h 283228"/>
              <a:gd name="connsiteX14" fmla="*/ 1233515 w 1233515"/>
              <a:gd name="connsiteY14" fmla="*/ 283228 h 28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3515" h="283228">
                <a:moveTo>
                  <a:pt x="0" y="0"/>
                </a:moveTo>
                <a:cubicBezTo>
                  <a:pt x="2668" y="6671"/>
                  <a:pt x="22356" y="64983"/>
                  <a:pt x="36548" y="73092"/>
                </a:cubicBezTo>
                <a:cubicBezTo>
                  <a:pt x="50032" y="80797"/>
                  <a:pt x="67005" y="79183"/>
                  <a:pt x="82234" y="82228"/>
                </a:cubicBezTo>
                <a:cubicBezTo>
                  <a:pt x="101072" y="94786"/>
                  <a:pt x="113775" y="106727"/>
                  <a:pt x="137057" y="109637"/>
                </a:cubicBezTo>
                <a:cubicBezTo>
                  <a:pt x="282368" y="127799"/>
                  <a:pt x="472099" y="137146"/>
                  <a:pt x="612189" y="146183"/>
                </a:cubicBezTo>
                <a:cubicBezTo>
                  <a:pt x="624372" y="155319"/>
                  <a:pt x="636345" y="164741"/>
                  <a:pt x="648737" y="173592"/>
                </a:cubicBezTo>
                <a:cubicBezTo>
                  <a:pt x="657673" y="179974"/>
                  <a:pt x="665278" y="190312"/>
                  <a:pt x="676149" y="191865"/>
                </a:cubicBezTo>
                <a:cubicBezTo>
                  <a:pt x="698550" y="195065"/>
                  <a:pt x="718800" y="175445"/>
                  <a:pt x="740109" y="173592"/>
                </a:cubicBezTo>
                <a:cubicBezTo>
                  <a:pt x="800870" y="168309"/>
                  <a:pt x="861938" y="167501"/>
                  <a:pt x="922852" y="164455"/>
                </a:cubicBezTo>
                <a:cubicBezTo>
                  <a:pt x="941126" y="167501"/>
                  <a:pt x="959929" y="168269"/>
                  <a:pt x="977674" y="173592"/>
                </a:cubicBezTo>
                <a:cubicBezTo>
                  <a:pt x="1017722" y="185606"/>
                  <a:pt x="1007987" y="193315"/>
                  <a:pt x="1041634" y="210137"/>
                </a:cubicBezTo>
                <a:cubicBezTo>
                  <a:pt x="1050249" y="214444"/>
                  <a:pt x="1060193" y="215480"/>
                  <a:pt x="1069046" y="219274"/>
                </a:cubicBezTo>
                <a:cubicBezTo>
                  <a:pt x="1117764" y="240151"/>
                  <a:pt x="1090160" y="234442"/>
                  <a:pt x="1133006" y="246683"/>
                </a:cubicBezTo>
                <a:cubicBezTo>
                  <a:pt x="1150400" y="251652"/>
                  <a:pt x="1215687" y="265404"/>
                  <a:pt x="1224377" y="274092"/>
                </a:cubicBezTo>
                <a:lnTo>
                  <a:pt x="1233515" y="28322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239636" y="3206872"/>
            <a:ext cx="1196993" cy="1763322"/>
          </a:xfrm>
          <a:custGeom>
            <a:avLst/>
            <a:gdLst>
              <a:gd name="connsiteX0" fmla="*/ 0 w 1196993"/>
              <a:gd name="connsiteY0" fmla="*/ 0 h 1763322"/>
              <a:gd name="connsiteX1" fmla="*/ 109646 w 1196993"/>
              <a:gd name="connsiteY1" fmla="*/ 91363 h 1763322"/>
              <a:gd name="connsiteX2" fmla="*/ 155332 w 1196993"/>
              <a:gd name="connsiteY2" fmla="*/ 146182 h 1763322"/>
              <a:gd name="connsiteX3" fmla="*/ 210155 w 1196993"/>
              <a:gd name="connsiteY3" fmla="*/ 191864 h 1763322"/>
              <a:gd name="connsiteX4" fmla="*/ 301526 w 1196993"/>
              <a:gd name="connsiteY4" fmla="*/ 328910 h 1763322"/>
              <a:gd name="connsiteX5" fmla="*/ 338075 w 1196993"/>
              <a:gd name="connsiteY5" fmla="*/ 383728 h 1763322"/>
              <a:gd name="connsiteX6" fmla="*/ 347212 w 1196993"/>
              <a:gd name="connsiteY6" fmla="*/ 438546 h 1763322"/>
              <a:gd name="connsiteX7" fmla="*/ 365486 w 1196993"/>
              <a:gd name="connsiteY7" fmla="*/ 502501 h 1763322"/>
              <a:gd name="connsiteX8" fmla="*/ 374623 w 1196993"/>
              <a:gd name="connsiteY8" fmla="*/ 593865 h 1763322"/>
              <a:gd name="connsiteX9" fmla="*/ 383760 w 1196993"/>
              <a:gd name="connsiteY9" fmla="*/ 639547 h 1763322"/>
              <a:gd name="connsiteX10" fmla="*/ 392898 w 1196993"/>
              <a:gd name="connsiteY10" fmla="*/ 749183 h 1763322"/>
              <a:gd name="connsiteX11" fmla="*/ 411172 w 1196993"/>
              <a:gd name="connsiteY11" fmla="*/ 785729 h 1763322"/>
              <a:gd name="connsiteX12" fmla="*/ 429446 w 1196993"/>
              <a:gd name="connsiteY12" fmla="*/ 849684 h 1763322"/>
              <a:gd name="connsiteX13" fmla="*/ 456858 w 1196993"/>
              <a:gd name="connsiteY13" fmla="*/ 877093 h 1763322"/>
              <a:gd name="connsiteX14" fmla="*/ 520818 w 1196993"/>
              <a:gd name="connsiteY14" fmla="*/ 922775 h 1763322"/>
              <a:gd name="connsiteX15" fmla="*/ 539092 w 1196993"/>
              <a:gd name="connsiteY15" fmla="*/ 950184 h 1763322"/>
              <a:gd name="connsiteX16" fmla="*/ 612189 w 1196993"/>
              <a:gd name="connsiteY16" fmla="*/ 1014138 h 1763322"/>
              <a:gd name="connsiteX17" fmla="*/ 648738 w 1196993"/>
              <a:gd name="connsiteY17" fmla="*/ 1032411 h 1763322"/>
              <a:gd name="connsiteX18" fmla="*/ 676149 w 1196993"/>
              <a:gd name="connsiteY18" fmla="*/ 1041548 h 1763322"/>
              <a:gd name="connsiteX19" fmla="*/ 740109 w 1196993"/>
              <a:gd name="connsiteY19" fmla="*/ 1068957 h 1763322"/>
              <a:gd name="connsiteX20" fmla="*/ 767521 w 1196993"/>
              <a:gd name="connsiteY20" fmla="*/ 1123775 h 1763322"/>
              <a:gd name="connsiteX21" fmla="*/ 758383 w 1196993"/>
              <a:gd name="connsiteY21" fmla="*/ 1169457 h 1763322"/>
              <a:gd name="connsiteX22" fmla="*/ 794932 w 1196993"/>
              <a:gd name="connsiteY22" fmla="*/ 1379594 h 1763322"/>
              <a:gd name="connsiteX23" fmla="*/ 804069 w 1196993"/>
              <a:gd name="connsiteY23" fmla="*/ 1407003 h 1763322"/>
              <a:gd name="connsiteX24" fmla="*/ 831481 w 1196993"/>
              <a:gd name="connsiteY24" fmla="*/ 1434412 h 1763322"/>
              <a:gd name="connsiteX25" fmla="*/ 840618 w 1196993"/>
              <a:gd name="connsiteY25" fmla="*/ 1461821 h 1763322"/>
              <a:gd name="connsiteX26" fmla="*/ 849755 w 1196993"/>
              <a:gd name="connsiteY26" fmla="*/ 1498367 h 1763322"/>
              <a:gd name="connsiteX27" fmla="*/ 877166 w 1196993"/>
              <a:gd name="connsiteY27" fmla="*/ 1525776 h 1763322"/>
              <a:gd name="connsiteX28" fmla="*/ 895441 w 1196993"/>
              <a:gd name="connsiteY28" fmla="*/ 1553185 h 1763322"/>
              <a:gd name="connsiteX29" fmla="*/ 950264 w 1196993"/>
              <a:gd name="connsiteY29" fmla="*/ 1580594 h 1763322"/>
              <a:gd name="connsiteX30" fmla="*/ 1005086 w 1196993"/>
              <a:gd name="connsiteY30" fmla="*/ 1635413 h 1763322"/>
              <a:gd name="connsiteX31" fmla="*/ 1023361 w 1196993"/>
              <a:gd name="connsiteY31" fmla="*/ 1653686 h 1763322"/>
              <a:gd name="connsiteX32" fmla="*/ 1069046 w 1196993"/>
              <a:gd name="connsiteY32" fmla="*/ 1699367 h 1763322"/>
              <a:gd name="connsiteX33" fmla="*/ 1087321 w 1196993"/>
              <a:gd name="connsiteY33" fmla="*/ 1717640 h 1763322"/>
              <a:gd name="connsiteX34" fmla="*/ 1114732 w 1196993"/>
              <a:gd name="connsiteY34" fmla="*/ 1726777 h 1763322"/>
              <a:gd name="connsiteX35" fmla="*/ 1142144 w 1196993"/>
              <a:gd name="connsiteY35" fmla="*/ 1745049 h 1763322"/>
              <a:gd name="connsiteX36" fmla="*/ 1196967 w 1196993"/>
              <a:gd name="connsiteY36" fmla="*/ 1763322 h 176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96993" h="1763322">
                <a:moveTo>
                  <a:pt x="0" y="0"/>
                </a:moveTo>
                <a:cubicBezTo>
                  <a:pt x="119958" y="143935"/>
                  <a:pt x="-35409" y="-29506"/>
                  <a:pt x="109646" y="91363"/>
                </a:cubicBezTo>
                <a:cubicBezTo>
                  <a:pt x="127920" y="106590"/>
                  <a:pt x="138511" y="129363"/>
                  <a:pt x="155332" y="146182"/>
                </a:cubicBezTo>
                <a:cubicBezTo>
                  <a:pt x="172153" y="163001"/>
                  <a:pt x="193968" y="174434"/>
                  <a:pt x="210155" y="191864"/>
                </a:cubicBezTo>
                <a:cubicBezTo>
                  <a:pt x="294321" y="282496"/>
                  <a:pt x="254077" y="247575"/>
                  <a:pt x="301526" y="328910"/>
                </a:cubicBezTo>
                <a:cubicBezTo>
                  <a:pt x="312593" y="347880"/>
                  <a:pt x="325892" y="365455"/>
                  <a:pt x="338075" y="383728"/>
                </a:cubicBezTo>
                <a:cubicBezTo>
                  <a:pt x="341121" y="402001"/>
                  <a:pt x="343579" y="420381"/>
                  <a:pt x="347212" y="438546"/>
                </a:cubicBezTo>
                <a:cubicBezTo>
                  <a:pt x="352949" y="467228"/>
                  <a:pt x="356777" y="476377"/>
                  <a:pt x="365486" y="502501"/>
                </a:cubicBezTo>
                <a:cubicBezTo>
                  <a:pt x="368532" y="532956"/>
                  <a:pt x="370578" y="563527"/>
                  <a:pt x="374623" y="593865"/>
                </a:cubicBezTo>
                <a:cubicBezTo>
                  <a:pt x="376675" y="609258"/>
                  <a:pt x="381945" y="624124"/>
                  <a:pt x="383760" y="639547"/>
                </a:cubicBezTo>
                <a:cubicBezTo>
                  <a:pt x="388045" y="675968"/>
                  <a:pt x="386139" y="713139"/>
                  <a:pt x="392898" y="749183"/>
                </a:cubicBezTo>
                <a:cubicBezTo>
                  <a:pt x="395408" y="762570"/>
                  <a:pt x="406389" y="772976"/>
                  <a:pt x="411172" y="785729"/>
                </a:cubicBezTo>
                <a:cubicBezTo>
                  <a:pt x="413782" y="792689"/>
                  <a:pt x="423136" y="840219"/>
                  <a:pt x="429446" y="849684"/>
                </a:cubicBezTo>
                <a:cubicBezTo>
                  <a:pt x="436614" y="860435"/>
                  <a:pt x="447047" y="868684"/>
                  <a:pt x="456858" y="877093"/>
                </a:cubicBezTo>
                <a:cubicBezTo>
                  <a:pt x="476694" y="894094"/>
                  <a:pt x="499122" y="908312"/>
                  <a:pt x="520818" y="922775"/>
                </a:cubicBezTo>
                <a:cubicBezTo>
                  <a:pt x="526909" y="931911"/>
                  <a:pt x="531861" y="941920"/>
                  <a:pt x="539092" y="950184"/>
                </a:cubicBezTo>
                <a:cubicBezTo>
                  <a:pt x="564365" y="979065"/>
                  <a:pt x="581227" y="996447"/>
                  <a:pt x="612189" y="1014138"/>
                </a:cubicBezTo>
                <a:cubicBezTo>
                  <a:pt x="624015" y="1020895"/>
                  <a:pt x="636218" y="1027046"/>
                  <a:pt x="648738" y="1032411"/>
                </a:cubicBezTo>
                <a:cubicBezTo>
                  <a:pt x="657591" y="1036205"/>
                  <a:pt x="667296" y="1037754"/>
                  <a:pt x="676149" y="1041548"/>
                </a:cubicBezTo>
                <a:cubicBezTo>
                  <a:pt x="755185" y="1075417"/>
                  <a:pt x="675825" y="1047529"/>
                  <a:pt x="740109" y="1068957"/>
                </a:cubicBezTo>
                <a:cubicBezTo>
                  <a:pt x="749347" y="1082812"/>
                  <a:pt x="767521" y="1104864"/>
                  <a:pt x="767521" y="1123775"/>
                </a:cubicBezTo>
                <a:cubicBezTo>
                  <a:pt x="767521" y="1139304"/>
                  <a:pt x="761429" y="1154230"/>
                  <a:pt x="758383" y="1169457"/>
                </a:cubicBezTo>
                <a:cubicBezTo>
                  <a:pt x="778909" y="1343905"/>
                  <a:pt x="760172" y="1275321"/>
                  <a:pt x="794932" y="1379594"/>
                </a:cubicBezTo>
                <a:cubicBezTo>
                  <a:pt x="797978" y="1388730"/>
                  <a:pt x="797259" y="1400194"/>
                  <a:pt x="804069" y="1407003"/>
                </a:cubicBezTo>
                <a:lnTo>
                  <a:pt x="831481" y="1434412"/>
                </a:lnTo>
                <a:cubicBezTo>
                  <a:pt x="834527" y="1443548"/>
                  <a:pt x="837972" y="1452561"/>
                  <a:pt x="840618" y="1461821"/>
                </a:cubicBezTo>
                <a:cubicBezTo>
                  <a:pt x="844068" y="1473895"/>
                  <a:pt x="843525" y="1487465"/>
                  <a:pt x="849755" y="1498367"/>
                </a:cubicBezTo>
                <a:cubicBezTo>
                  <a:pt x="856166" y="1509586"/>
                  <a:pt x="868894" y="1515850"/>
                  <a:pt x="877166" y="1525776"/>
                </a:cubicBezTo>
                <a:cubicBezTo>
                  <a:pt x="884196" y="1534211"/>
                  <a:pt x="887676" y="1545421"/>
                  <a:pt x="895441" y="1553185"/>
                </a:cubicBezTo>
                <a:cubicBezTo>
                  <a:pt x="913155" y="1570898"/>
                  <a:pt x="927968" y="1573163"/>
                  <a:pt x="950264" y="1580594"/>
                </a:cubicBezTo>
                <a:lnTo>
                  <a:pt x="1005086" y="1635413"/>
                </a:lnTo>
                <a:cubicBezTo>
                  <a:pt x="1011178" y="1641504"/>
                  <a:pt x="1018582" y="1646519"/>
                  <a:pt x="1023361" y="1653686"/>
                </a:cubicBezTo>
                <a:cubicBezTo>
                  <a:pt x="1054688" y="1700672"/>
                  <a:pt x="1025537" y="1664563"/>
                  <a:pt x="1069046" y="1699367"/>
                </a:cubicBezTo>
                <a:cubicBezTo>
                  <a:pt x="1075773" y="1704748"/>
                  <a:pt x="1079934" y="1713208"/>
                  <a:pt x="1087321" y="1717640"/>
                </a:cubicBezTo>
                <a:cubicBezTo>
                  <a:pt x="1095580" y="1722595"/>
                  <a:pt x="1106117" y="1722470"/>
                  <a:pt x="1114732" y="1726777"/>
                </a:cubicBezTo>
                <a:cubicBezTo>
                  <a:pt x="1124554" y="1731688"/>
                  <a:pt x="1131726" y="1741577"/>
                  <a:pt x="1142144" y="1745049"/>
                </a:cubicBezTo>
                <a:cubicBezTo>
                  <a:pt x="1199971" y="1764323"/>
                  <a:pt x="1196967" y="1734076"/>
                  <a:pt x="1196967" y="176332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436603" y="3252935"/>
            <a:ext cx="1142143" cy="1534532"/>
          </a:xfrm>
          <a:custGeom>
            <a:avLst/>
            <a:gdLst>
              <a:gd name="connsiteX0" fmla="*/ 0 w 1142143"/>
              <a:gd name="connsiteY0" fmla="*/ 1068957 h 1068957"/>
              <a:gd name="connsiteX1" fmla="*/ 45685 w 1142143"/>
              <a:gd name="connsiteY1" fmla="*/ 959321 h 1068957"/>
              <a:gd name="connsiteX2" fmla="*/ 264977 w 1142143"/>
              <a:gd name="connsiteY2" fmla="*/ 694366 h 1068957"/>
              <a:gd name="connsiteX3" fmla="*/ 319800 w 1142143"/>
              <a:gd name="connsiteY3" fmla="*/ 648684 h 1068957"/>
              <a:gd name="connsiteX4" fmla="*/ 383760 w 1142143"/>
              <a:gd name="connsiteY4" fmla="*/ 593865 h 1068957"/>
              <a:gd name="connsiteX5" fmla="*/ 447720 w 1142143"/>
              <a:gd name="connsiteY5" fmla="*/ 539047 h 1068957"/>
              <a:gd name="connsiteX6" fmla="*/ 475131 w 1142143"/>
              <a:gd name="connsiteY6" fmla="*/ 529911 h 1068957"/>
              <a:gd name="connsiteX7" fmla="*/ 539091 w 1142143"/>
              <a:gd name="connsiteY7" fmla="*/ 502501 h 1068957"/>
              <a:gd name="connsiteX8" fmla="*/ 593914 w 1142143"/>
              <a:gd name="connsiteY8" fmla="*/ 484229 h 1068957"/>
              <a:gd name="connsiteX9" fmla="*/ 621326 w 1142143"/>
              <a:gd name="connsiteY9" fmla="*/ 475092 h 1068957"/>
              <a:gd name="connsiteX10" fmla="*/ 712697 w 1142143"/>
              <a:gd name="connsiteY10" fmla="*/ 456820 h 1068957"/>
              <a:gd name="connsiteX11" fmla="*/ 785794 w 1142143"/>
              <a:gd name="connsiteY11" fmla="*/ 420274 h 1068957"/>
              <a:gd name="connsiteX12" fmla="*/ 813206 w 1142143"/>
              <a:gd name="connsiteY12" fmla="*/ 402001 h 1068957"/>
              <a:gd name="connsiteX13" fmla="*/ 849754 w 1142143"/>
              <a:gd name="connsiteY13" fmla="*/ 383728 h 1068957"/>
              <a:gd name="connsiteX14" fmla="*/ 877166 w 1142143"/>
              <a:gd name="connsiteY14" fmla="*/ 365456 h 1068957"/>
              <a:gd name="connsiteX15" fmla="*/ 950263 w 1142143"/>
              <a:gd name="connsiteY15" fmla="*/ 338047 h 1068957"/>
              <a:gd name="connsiteX16" fmla="*/ 995949 w 1142143"/>
              <a:gd name="connsiteY16" fmla="*/ 301501 h 1068957"/>
              <a:gd name="connsiteX17" fmla="*/ 1023360 w 1142143"/>
              <a:gd name="connsiteY17" fmla="*/ 283228 h 1068957"/>
              <a:gd name="connsiteX18" fmla="*/ 1032497 w 1142143"/>
              <a:gd name="connsiteY18" fmla="*/ 255819 h 1068957"/>
              <a:gd name="connsiteX19" fmla="*/ 1050771 w 1142143"/>
              <a:gd name="connsiteY19" fmla="*/ 228410 h 1068957"/>
              <a:gd name="connsiteX20" fmla="*/ 1059909 w 1142143"/>
              <a:gd name="connsiteY20" fmla="*/ 191864 h 1068957"/>
              <a:gd name="connsiteX21" fmla="*/ 1069046 w 1142143"/>
              <a:gd name="connsiteY21" fmla="*/ 164455 h 1068957"/>
              <a:gd name="connsiteX22" fmla="*/ 1087320 w 1142143"/>
              <a:gd name="connsiteY22" fmla="*/ 63955 h 1068957"/>
              <a:gd name="connsiteX23" fmla="*/ 1096457 w 1142143"/>
              <a:gd name="connsiteY23" fmla="*/ 36546 h 1068957"/>
              <a:gd name="connsiteX24" fmla="*/ 1142143 w 1142143"/>
              <a:gd name="connsiteY24" fmla="*/ 0 h 106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2143" h="1068957">
                <a:moveTo>
                  <a:pt x="0" y="1068957"/>
                </a:moveTo>
                <a:cubicBezTo>
                  <a:pt x="15228" y="1032412"/>
                  <a:pt x="22852" y="991665"/>
                  <a:pt x="45685" y="959321"/>
                </a:cubicBezTo>
                <a:cubicBezTo>
                  <a:pt x="131029" y="838426"/>
                  <a:pt x="154646" y="786301"/>
                  <a:pt x="264977" y="694366"/>
                </a:cubicBezTo>
                <a:cubicBezTo>
                  <a:pt x="283251" y="679139"/>
                  <a:pt x="302979" y="665503"/>
                  <a:pt x="319800" y="648684"/>
                </a:cubicBezTo>
                <a:cubicBezTo>
                  <a:pt x="379108" y="589381"/>
                  <a:pt x="312370" y="629557"/>
                  <a:pt x="383760" y="593865"/>
                </a:cubicBezTo>
                <a:cubicBezTo>
                  <a:pt x="405364" y="572262"/>
                  <a:pt x="420368" y="554675"/>
                  <a:pt x="447720" y="539047"/>
                </a:cubicBezTo>
                <a:cubicBezTo>
                  <a:pt x="456082" y="534269"/>
                  <a:pt x="465994" y="532956"/>
                  <a:pt x="475131" y="529911"/>
                </a:cubicBezTo>
                <a:cubicBezTo>
                  <a:pt x="518618" y="500922"/>
                  <a:pt x="485456" y="518590"/>
                  <a:pt x="539091" y="502501"/>
                </a:cubicBezTo>
                <a:cubicBezTo>
                  <a:pt x="557541" y="496966"/>
                  <a:pt x="575640" y="490320"/>
                  <a:pt x="593914" y="484229"/>
                </a:cubicBezTo>
                <a:cubicBezTo>
                  <a:pt x="603051" y="481184"/>
                  <a:pt x="611825" y="476675"/>
                  <a:pt x="621326" y="475092"/>
                </a:cubicBezTo>
                <a:cubicBezTo>
                  <a:pt x="688535" y="463892"/>
                  <a:pt x="658175" y="470449"/>
                  <a:pt x="712697" y="456820"/>
                </a:cubicBezTo>
                <a:cubicBezTo>
                  <a:pt x="737063" y="444638"/>
                  <a:pt x="763127" y="435384"/>
                  <a:pt x="785794" y="420274"/>
                </a:cubicBezTo>
                <a:cubicBezTo>
                  <a:pt x="794931" y="414183"/>
                  <a:pt x="803671" y="407449"/>
                  <a:pt x="813206" y="402001"/>
                </a:cubicBezTo>
                <a:cubicBezTo>
                  <a:pt x="825032" y="395244"/>
                  <a:pt x="837928" y="390485"/>
                  <a:pt x="849754" y="383728"/>
                </a:cubicBezTo>
                <a:cubicBezTo>
                  <a:pt x="859289" y="378280"/>
                  <a:pt x="867073" y="369781"/>
                  <a:pt x="877166" y="365456"/>
                </a:cubicBezTo>
                <a:cubicBezTo>
                  <a:pt x="967092" y="326920"/>
                  <a:pt x="858917" y="390239"/>
                  <a:pt x="950263" y="338047"/>
                </a:cubicBezTo>
                <a:cubicBezTo>
                  <a:pt x="999469" y="309932"/>
                  <a:pt x="958434" y="331511"/>
                  <a:pt x="995949" y="301501"/>
                </a:cubicBezTo>
                <a:cubicBezTo>
                  <a:pt x="1004524" y="294641"/>
                  <a:pt x="1014223" y="289319"/>
                  <a:pt x="1023360" y="283228"/>
                </a:cubicBezTo>
                <a:cubicBezTo>
                  <a:pt x="1026406" y="274092"/>
                  <a:pt x="1028190" y="264433"/>
                  <a:pt x="1032497" y="255819"/>
                </a:cubicBezTo>
                <a:cubicBezTo>
                  <a:pt x="1037408" y="245998"/>
                  <a:pt x="1046445" y="238503"/>
                  <a:pt x="1050771" y="228410"/>
                </a:cubicBezTo>
                <a:cubicBezTo>
                  <a:pt x="1055718" y="216868"/>
                  <a:pt x="1056459" y="203938"/>
                  <a:pt x="1059909" y="191864"/>
                </a:cubicBezTo>
                <a:cubicBezTo>
                  <a:pt x="1062555" y="182604"/>
                  <a:pt x="1066957" y="173856"/>
                  <a:pt x="1069046" y="164455"/>
                </a:cubicBezTo>
                <a:cubicBezTo>
                  <a:pt x="1085338" y="91145"/>
                  <a:pt x="1070692" y="130463"/>
                  <a:pt x="1087320" y="63955"/>
                </a:cubicBezTo>
                <a:cubicBezTo>
                  <a:pt x="1089656" y="54612"/>
                  <a:pt x="1091115" y="44559"/>
                  <a:pt x="1096457" y="36546"/>
                </a:cubicBezTo>
                <a:cubicBezTo>
                  <a:pt x="1112570" y="12379"/>
                  <a:pt x="1120805" y="10669"/>
                  <a:pt x="114214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523923" y="2229278"/>
            <a:ext cx="1114732" cy="1370458"/>
          </a:xfrm>
          <a:custGeom>
            <a:avLst/>
            <a:gdLst>
              <a:gd name="connsiteX0" fmla="*/ 0 w 1114732"/>
              <a:gd name="connsiteY0" fmla="*/ 1370458 h 1370458"/>
              <a:gd name="connsiteX1" fmla="*/ 45686 w 1114732"/>
              <a:gd name="connsiteY1" fmla="*/ 1343049 h 1370458"/>
              <a:gd name="connsiteX2" fmla="*/ 73097 w 1114732"/>
              <a:gd name="connsiteY2" fmla="*/ 1324776 h 1370458"/>
              <a:gd name="connsiteX3" fmla="*/ 109646 w 1114732"/>
              <a:gd name="connsiteY3" fmla="*/ 1269958 h 1370458"/>
              <a:gd name="connsiteX4" fmla="*/ 118783 w 1114732"/>
              <a:gd name="connsiteY4" fmla="*/ 1233412 h 1370458"/>
              <a:gd name="connsiteX5" fmla="*/ 146194 w 1114732"/>
              <a:gd name="connsiteY5" fmla="*/ 1196867 h 1370458"/>
              <a:gd name="connsiteX6" fmla="*/ 182743 w 1114732"/>
              <a:gd name="connsiteY6" fmla="*/ 1132912 h 1370458"/>
              <a:gd name="connsiteX7" fmla="*/ 219292 w 1114732"/>
              <a:gd name="connsiteY7" fmla="*/ 1078094 h 1370458"/>
              <a:gd name="connsiteX8" fmla="*/ 237566 w 1114732"/>
              <a:gd name="connsiteY8" fmla="*/ 1041548 h 1370458"/>
              <a:gd name="connsiteX9" fmla="*/ 246703 w 1114732"/>
              <a:gd name="connsiteY9" fmla="*/ 1014139 h 1370458"/>
              <a:gd name="connsiteX10" fmla="*/ 264977 w 1114732"/>
              <a:gd name="connsiteY10" fmla="*/ 986730 h 1370458"/>
              <a:gd name="connsiteX11" fmla="*/ 283252 w 1114732"/>
              <a:gd name="connsiteY11" fmla="*/ 950184 h 1370458"/>
              <a:gd name="connsiteX12" fmla="*/ 310663 w 1114732"/>
              <a:gd name="connsiteY12" fmla="*/ 922775 h 1370458"/>
              <a:gd name="connsiteX13" fmla="*/ 328937 w 1114732"/>
              <a:gd name="connsiteY13" fmla="*/ 877093 h 1370458"/>
              <a:gd name="connsiteX14" fmla="*/ 338075 w 1114732"/>
              <a:gd name="connsiteY14" fmla="*/ 849684 h 1370458"/>
              <a:gd name="connsiteX15" fmla="*/ 356349 w 1114732"/>
              <a:gd name="connsiteY15" fmla="*/ 822275 h 1370458"/>
              <a:gd name="connsiteX16" fmla="*/ 411172 w 1114732"/>
              <a:gd name="connsiteY16" fmla="*/ 730911 h 1370458"/>
              <a:gd name="connsiteX17" fmla="*/ 420309 w 1114732"/>
              <a:gd name="connsiteY17" fmla="*/ 703502 h 1370458"/>
              <a:gd name="connsiteX18" fmla="*/ 438583 w 1114732"/>
              <a:gd name="connsiteY18" fmla="*/ 676093 h 1370458"/>
              <a:gd name="connsiteX19" fmla="*/ 493406 w 1114732"/>
              <a:gd name="connsiteY19" fmla="*/ 630411 h 1370458"/>
              <a:gd name="connsiteX20" fmla="*/ 529955 w 1114732"/>
              <a:gd name="connsiteY20" fmla="*/ 612138 h 1370458"/>
              <a:gd name="connsiteX21" fmla="*/ 566503 w 1114732"/>
              <a:gd name="connsiteY21" fmla="*/ 584729 h 1370458"/>
              <a:gd name="connsiteX22" fmla="*/ 621326 w 1114732"/>
              <a:gd name="connsiteY22" fmla="*/ 548183 h 1370458"/>
              <a:gd name="connsiteX23" fmla="*/ 685286 w 1114732"/>
              <a:gd name="connsiteY23" fmla="*/ 511638 h 1370458"/>
              <a:gd name="connsiteX24" fmla="*/ 758383 w 1114732"/>
              <a:gd name="connsiteY24" fmla="*/ 475092 h 1370458"/>
              <a:gd name="connsiteX25" fmla="*/ 813206 w 1114732"/>
              <a:gd name="connsiteY25" fmla="*/ 438547 h 1370458"/>
              <a:gd name="connsiteX26" fmla="*/ 831480 w 1114732"/>
              <a:gd name="connsiteY26" fmla="*/ 383728 h 1370458"/>
              <a:gd name="connsiteX27" fmla="*/ 840618 w 1114732"/>
              <a:gd name="connsiteY27" fmla="*/ 356319 h 1370458"/>
              <a:gd name="connsiteX28" fmla="*/ 858892 w 1114732"/>
              <a:gd name="connsiteY28" fmla="*/ 283228 h 1370458"/>
              <a:gd name="connsiteX29" fmla="*/ 877166 w 1114732"/>
              <a:gd name="connsiteY29" fmla="*/ 219274 h 1370458"/>
              <a:gd name="connsiteX30" fmla="*/ 904578 w 1114732"/>
              <a:gd name="connsiteY30" fmla="*/ 127910 h 1370458"/>
              <a:gd name="connsiteX31" fmla="*/ 941126 w 1114732"/>
              <a:gd name="connsiteY31" fmla="*/ 73091 h 1370458"/>
              <a:gd name="connsiteX32" fmla="*/ 1023361 w 1114732"/>
              <a:gd name="connsiteY32" fmla="*/ 27409 h 1370458"/>
              <a:gd name="connsiteX33" fmla="*/ 1059909 w 1114732"/>
              <a:gd name="connsiteY33" fmla="*/ 18273 h 1370458"/>
              <a:gd name="connsiteX34" fmla="*/ 1114732 w 1114732"/>
              <a:gd name="connsiteY34" fmla="*/ 0 h 137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4732" h="1370458">
                <a:moveTo>
                  <a:pt x="0" y="1370458"/>
                </a:moveTo>
                <a:cubicBezTo>
                  <a:pt x="15229" y="1361322"/>
                  <a:pt x="30626" y="1352461"/>
                  <a:pt x="45686" y="1343049"/>
                </a:cubicBezTo>
                <a:cubicBezTo>
                  <a:pt x="54998" y="1337229"/>
                  <a:pt x="65866" y="1333040"/>
                  <a:pt x="73097" y="1324776"/>
                </a:cubicBezTo>
                <a:cubicBezTo>
                  <a:pt x="87560" y="1308249"/>
                  <a:pt x="97463" y="1288231"/>
                  <a:pt x="109646" y="1269958"/>
                </a:cubicBezTo>
                <a:cubicBezTo>
                  <a:pt x="112692" y="1257776"/>
                  <a:pt x="113167" y="1244643"/>
                  <a:pt x="118783" y="1233412"/>
                </a:cubicBezTo>
                <a:cubicBezTo>
                  <a:pt x="125593" y="1219792"/>
                  <a:pt x="137343" y="1209258"/>
                  <a:pt x="146194" y="1196867"/>
                </a:cubicBezTo>
                <a:cubicBezTo>
                  <a:pt x="185711" y="1141549"/>
                  <a:pt x="142582" y="1199841"/>
                  <a:pt x="182743" y="1132912"/>
                </a:cubicBezTo>
                <a:cubicBezTo>
                  <a:pt x="194043" y="1114080"/>
                  <a:pt x="209470" y="1097737"/>
                  <a:pt x="219292" y="1078094"/>
                </a:cubicBezTo>
                <a:cubicBezTo>
                  <a:pt x="225383" y="1065912"/>
                  <a:pt x="232201" y="1054067"/>
                  <a:pt x="237566" y="1041548"/>
                </a:cubicBezTo>
                <a:cubicBezTo>
                  <a:pt x="241360" y="1032696"/>
                  <a:pt x="242396" y="1022753"/>
                  <a:pt x="246703" y="1014139"/>
                </a:cubicBezTo>
                <a:cubicBezTo>
                  <a:pt x="251614" y="1004318"/>
                  <a:pt x="259529" y="996264"/>
                  <a:pt x="264977" y="986730"/>
                </a:cubicBezTo>
                <a:cubicBezTo>
                  <a:pt x="271735" y="974905"/>
                  <a:pt x="275335" y="961267"/>
                  <a:pt x="283252" y="950184"/>
                </a:cubicBezTo>
                <a:cubicBezTo>
                  <a:pt x="290763" y="939670"/>
                  <a:pt x="301526" y="931911"/>
                  <a:pt x="310663" y="922775"/>
                </a:cubicBezTo>
                <a:cubicBezTo>
                  <a:pt x="316754" y="907548"/>
                  <a:pt x="323178" y="892449"/>
                  <a:pt x="328937" y="877093"/>
                </a:cubicBezTo>
                <a:cubicBezTo>
                  <a:pt x="332319" y="868076"/>
                  <a:pt x="333768" y="858298"/>
                  <a:pt x="338075" y="849684"/>
                </a:cubicBezTo>
                <a:cubicBezTo>
                  <a:pt x="342986" y="839863"/>
                  <a:pt x="351091" y="831915"/>
                  <a:pt x="356349" y="822275"/>
                </a:cubicBezTo>
                <a:cubicBezTo>
                  <a:pt x="404830" y="733400"/>
                  <a:pt x="371079" y="770999"/>
                  <a:pt x="411172" y="730911"/>
                </a:cubicBezTo>
                <a:cubicBezTo>
                  <a:pt x="414218" y="721775"/>
                  <a:pt x="416002" y="712116"/>
                  <a:pt x="420309" y="703502"/>
                </a:cubicBezTo>
                <a:cubicBezTo>
                  <a:pt x="425220" y="693681"/>
                  <a:pt x="431553" y="684528"/>
                  <a:pt x="438583" y="676093"/>
                </a:cubicBezTo>
                <a:cubicBezTo>
                  <a:pt x="455761" y="655481"/>
                  <a:pt x="470540" y="643477"/>
                  <a:pt x="493406" y="630411"/>
                </a:cubicBezTo>
                <a:cubicBezTo>
                  <a:pt x="505232" y="623654"/>
                  <a:pt x="518404" y="619357"/>
                  <a:pt x="529955" y="612138"/>
                </a:cubicBezTo>
                <a:cubicBezTo>
                  <a:pt x="542869" y="604068"/>
                  <a:pt x="554027" y="593461"/>
                  <a:pt x="566503" y="584729"/>
                </a:cubicBezTo>
                <a:cubicBezTo>
                  <a:pt x="584496" y="572135"/>
                  <a:pt x="603052" y="560365"/>
                  <a:pt x="621326" y="548183"/>
                </a:cubicBezTo>
                <a:cubicBezTo>
                  <a:pt x="648848" y="529837"/>
                  <a:pt x="652837" y="525543"/>
                  <a:pt x="685286" y="511638"/>
                </a:cubicBezTo>
                <a:cubicBezTo>
                  <a:pt x="744718" y="486169"/>
                  <a:pt x="676464" y="527219"/>
                  <a:pt x="758383" y="475092"/>
                </a:cubicBezTo>
                <a:cubicBezTo>
                  <a:pt x="776912" y="463302"/>
                  <a:pt x="813206" y="438547"/>
                  <a:pt x="813206" y="438547"/>
                </a:cubicBezTo>
                <a:lnTo>
                  <a:pt x="831480" y="383728"/>
                </a:lnTo>
                <a:cubicBezTo>
                  <a:pt x="834526" y="374592"/>
                  <a:pt x="838282" y="365662"/>
                  <a:pt x="840618" y="356319"/>
                </a:cubicBezTo>
                <a:cubicBezTo>
                  <a:pt x="846709" y="331955"/>
                  <a:pt x="851992" y="307375"/>
                  <a:pt x="858892" y="283228"/>
                </a:cubicBezTo>
                <a:cubicBezTo>
                  <a:pt x="864983" y="261910"/>
                  <a:pt x="872180" y="240877"/>
                  <a:pt x="877166" y="219274"/>
                </a:cubicBezTo>
                <a:cubicBezTo>
                  <a:pt x="891138" y="158731"/>
                  <a:pt x="876109" y="175355"/>
                  <a:pt x="904578" y="127910"/>
                </a:cubicBezTo>
                <a:cubicBezTo>
                  <a:pt x="915878" y="109078"/>
                  <a:pt x="922852" y="85272"/>
                  <a:pt x="941126" y="73091"/>
                </a:cubicBezTo>
                <a:cubicBezTo>
                  <a:pt x="990207" y="40373"/>
                  <a:pt x="981146" y="39469"/>
                  <a:pt x="1023361" y="27409"/>
                </a:cubicBezTo>
                <a:cubicBezTo>
                  <a:pt x="1035435" y="23959"/>
                  <a:pt x="1047881" y="21881"/>
                  <a:pt x="1059909" y="18273"/>
                </a:cubicBezTo>
                <a:cubicBezTo>
                  <a:pt x="1078359" y="12738"/>
                  <a:pt x="1114732" y="0"/>
                  <a:pt x="111473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72160" y="2024401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Forecast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Arrow Connector 3"/>
          <p:cNvCxnSpPr>
            <a:stCxn id="32" idx="0"/>
            <a:endCxn id="38" idx="19"/>
          </p:cNvCxnSpPr>
          <p:nvPr/>
        </p:nvCxnSpPr>
        <p:spPr>
          <a:xfrm flipH="1" flipV="1">
            <a:off x="1805870" y="2860624"/>
            <a:ext cx="15696" cy="6477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0"/>
            <a:endCxn id="39" idx="27"/>
          </p:cNvCxnSpPr>
          <p:nvPr/>
        </p:nvCxnSpPr>
        <p:spPr>
          <a:xfrm flipV="1">
            <a:off x="3024397" y="2397512"/>
            <a:ext cx="21889" cy="3436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239636" y="3024143"/>
            <a:ext cx="0" cy="1461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4" idx="1"/>
          </p:cNvCxnSpPr>
          <p:nvPr/>
        </p:nvCxnSpPr>
        <p:spPr>
          <a:xfrm flipV="1">
            <a:off x="7672160" y="2209067"/>
            <a:ext cx="0" cy="5851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3"/>
            <a:endCxn id="37" idx="4"/>
          </p:cNvCxnSpPr>
          <p:nvPr/>
        </p:nvCxnSpPr>
        <p:spPr>
          <a:xfrm>
            <a:off x="6533060" y="3305398"/>
            <a:ext cx="4912" cy="3217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2" idx="0"/>
          </p:cNvCxnSpPr>
          <p:nvPr/>
        </p:nvCxnSpPr>
        <p:spPr>
          <a:xfrm flipV="1">
            <a:off x="5428493" y="4787467"/>
            <a:ext cx="8110" cy="1827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61104" y="2371875"/>
            <a:ext cx="111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 minus A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directly </a:t>
            </a:r>
            <a:br>
              <a:rPr lang="en-US" dirty="0" smtClean="0"/>
            </a:br>
            <a:r>
              <a:rPr lang="en-US" dirty="0" smtClean="0"/>
              <a:t>using forecast guidance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8737" y="5043285"/>
            <a:ext cx="7931044" cy="9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4080" y="1617140"/>
            <a:ext cx="0" cy="36454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1566" y="5043285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8189" y="5052422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09636" y="5043285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0740" y="5061559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6" y="5052422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54849" y="5061559"/>
            <a:ext cx="0" cy="21013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365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24817" y="5348084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58194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13Z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27646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15Z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67098" y="5348084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17Z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00475" y="5342246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16Z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91477" y="5348463"/>
            <a:ext cx="52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18Z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285176" y="3161189"/>
            <a:ext cx="13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power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05870" y="2860624"/>
            <a:ext cx="15696" cy="6477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024397" y="2397512"/>
            <a:ext cx="21889" cy="3436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239636" y="3024143"/>
            <a:ext cx="0" cy="1461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672160" y="2209067"/>
            <a:ext cx="0" cy="5851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33060" y="3305398"/>
            <a:ext cx="4912" cy="3217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428493" y="4787467"/>
            <a:ext cx="8110" cy="1827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61104" y="2371875"/>
            <a:ext cx="111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 minus 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289" y="5838151"/>
            <a:ext cx="8445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Errors are some mix of systematic errors due to the forecast model deficiencies </a:t>
            </a:r>
          </a:p>
          <a:p>
            <a:r>
              <a:rPr lang="en-US" sz="2000" dirty="0" smtClean="0"/>
              <a:t>and</a:t>
            </a:r>
            <a:r>
              <a:rPr lang="en-US" sz="2000" dirty="0"/>
              <a:t> </a:t>
            </a:r>
            <a:r>
              <a:rPr lang="en-US" sz="2000" dirty="0" smtClean="0"/>
              <a:t>random errors due to the chaotic growth from small analysis errors.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626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directly </a:t>
            </a:r>
            <a:br>
              <a:rPr lang="en-US" dirty="0" smtClean="0"/>
            </a:br>
            <a:r>
              <a:rPr lang="en-US" dirty="0" smtClean="0"/>
              <a:t>using forecast guidance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05870" y="2860624"/>
            <a:ext cx="15696" cy="6477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024397" y="2397512"/>
            <a:ext cx="21889" cy="3436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239636" y="3024143"/>
            <a:ext cx="0" cy="1461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672160" y="2209067"/>
            <a:ext cx="0" cy="5851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33060" y="3305398"/>
            <a:ext cx="4912" cy="3217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428493" y="4787467"/>
            <a:ext cx="8110" cy="1827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61104" y="2371875"/>
            <a:ext cx="111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 minus A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9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directly </a:t>
            </a:r>
            <a:br>
              <a:rPr lang="en-US" dirty="0" smtClean="0"/>
            </a:br>
            <a:r>
              <a:rPr lang="en-US" dirty="0" smtClean="0"/>
              <a:t>using forecast guidance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05870" y="2860624"/>
            <a:ext cx="15696" cy="6477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991899" y="3164677"/>
            <a:ext cx="21889" cy="3436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192915" y="3362189"/>
            <a:ext cx="0" cy="14618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646729" y="2923187"/>
            <a:ext cx="0" cy="58518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512716" y="3508372"/>
            <a:ext cx="4912" cy="3217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376686" y="3325644"/>
            <a:ext cx="8110" cy="1827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>
            <a:off x="665387" y="2861362"/>
            <a:ext cx="111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 minus 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81235" y="2402870"/>
            <a:ext cx="9137" cy="2119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90372" y="3508372"/>
            <a:ext cx="1334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88712" y="33256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3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1414</Words>
  <Application>Microsoft Macintosh PowerPoint</Application>
  <PresentationFormat>On-screen Show (4:3)</PresentationFormat>
  <Paragraphs>290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Statistical post-processing using reforecasts to improve medium-range renewable energy forecasts</vt:lpstr>
      <vt:lpstr>Wind energy decisions  based on weather forecasts</vt:lpstr>
      <vt:lpstr>Current assimilation/forecast process</vt:lpstr>
      <vt:lpstr>Current assimilation/forecast process</vt:lpstr>
      <vt:lpstr>Challenges in directly  using forecast guidance</vt:lpstr>
      <vt:lpstr>Challenges in directly  using forecast guidance</vt:lpstr>
      <vt:lpstr>Challenges in directly  using forecast guidance</vt:lpstr>
      <vt:lpstr>Challenges in directly  using forecast guidance</vt:lpstr>
      <vt:lpstr>Challenges in directly  using forecast guidance</vt:lpstr>
      <vt:lpstr>Challenges in directly  using forecast guidance</vt:lpstr>
      <vt:lpstr>Challenges in directly  using forecast guidance</vt:lpstr>
      <vt:lpstr>Challenges in directly  using forecast guidance</vt:lpstr>
      <vt:lpstr>Challenges in directly  using forecast guidance</vt:lpstr>
      <vt:lpstr>Reforecasts (hindcasts)</vt:lpstr>
      <vt:lpstr>GEFS reforecast v2 details</vt:lpstr>
      <vt:lpstr>Status</vt:lpstr>
      <vt:lpstr>Data to be readily available from ESRL</vt:lpstr>
      <vt:lpstr>Data to be readily available from ESRL</vt:lpstr>
      <vt:lpstr>Data to be readily available from ESRL at native resolution (~0.5 degree in week 1, ~0.7 degree in week 2)</vt:lpstr>
      <vt:lpstr>Data to be readily available from ESRL at native resolution (~0.5 degree in week 1, ~0.7 degree in week 2)</vt:lpstr>
      <vt:lpstr>esrl.noaa.gov/psd/forecasts/reforecast2/download.html</vt:lpstr>
      <vt:lpstr>PowerPoint Presentation</vt:lpstr>
      <vt:lpstr>Skill of raw reforecasts (no post-processing)</vt:lpstr>
      <vt:lpstr>500 hPa Z anomaly correlation (from deterministic control)</vt:lpstr>
      <vt:lpstr>Statistical post-processing using reforecasts</vt:lpstr>
      <vt:lpstr>Statistical post-processing of precipitation forecasts</vt:lpstr>
      <vt:lpstr>Reliability, &gt; 10 mm precipitation 24 h-1</vt:lpstr>
      <vt:lpstr>Application to wind energy:  what if there’s no time series of observed data?</vt:lpstr>
      <vt:lpstr>Conclusions</vt:lpstr>
      <vt:lpstr>PowerPoint Presentation</vt:lpstr>
      <vt:lpstr>Skill of calibrated precipitation forecasts (over US, 1985-2010, “rank analog” calibration method)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post-processing using reforecasts to improve medium-range renewable energy forecasts</dc:title>
  <dc:creator>Tom Hamill</dc:creator>
  <cp:lastModifiedBy>Tom Hamill</cp:lastModifiedBy>
  <cp:revision>13</cp:revision>
  <dcterms:created xsi:type="dcterms:W3CDTF">2013-01-02T17:26:46Z</dcterms:created>
  <dcterms:modified xsi:type="dcterms:W3CDTF">2013-01-03T17:35:17Z</dcterms:modified>
</cp:coreProperties>
</file>