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298" r:id="rId3"/>
    <p:sldId id="258" r:id="rId4"/>
    <p:sldId id="259" r:id="rId5"/>
    <p:sldId id="260" r:id="rId6"/>
    <p:sldId id="261" r:id="rId7"/>
    <p:sldId id="264" r:id="rId8"/>
    <p:sldId id="265" r:id="rId9"/>
    <p:sldId id="269" r:id="rId10"/>
    <p:sldId id="270" r:id="rId11"/>
    <p:sldId id="271" r:id="rId12"/>
    <p:sldId id="273" r:id="rId13"/>
    <p:sldId id="263" r:id="rId14"/>
    <p:sldId id="275" r:id="rId15"/>
    <p:sldId id="268" r:id="rId16"/>
    <p:sldId id="266" r:id="rId17"/>
    <p:sldId id="267" r:id="rId18"/>
    <p:sldId id="274" r:id="rId19"/>
    <p:sldId id="285" r:id="rId20"/>
    <p:sldId id="277" r:id="rId21"/>
    <p:sldId id="284" r:id="rId22"/>
    <p:sldId id="278" r:id="rId23"/>
    <p:sldId id="286" r:id="rId24"/>
    <p:sldId id="279" r:id="rId25"/>
    <p:sldId id="280" r:id="rId26"/>
    <p:sldId id="281" r:id="rId27"/>
    <p:sldId id="282" r:id="rId28"/>
    <p:sldId id="283" r:id="rId29"/>
    <p:sldId id="287" r:id="rId30"/>
    <p:sldId id="288" r:id="rId31"/>
    <p:sldId id="290" r:id="rId32"/>
    <p:sldId id="289" r:id="rId33"/>
    <p:sldId id="291" r:id="rId34"/>
    <p:sldId id="292" r:id="rId35"/>
    <p:sldId id="293" r:id="rId36"/>
    <p:sldId id="294" r:id="rId37"/>
    <p:sldId id="295" r:id="rId38"/>
    <p:sldId id="297" r:id="rId39"/>
    <p:sldId id="299" r:id="rId40"/>
    <p:sldId id="296" r:id="rId41"/>
    <p:sldId id="301" r:id="rId42"/>
    <p:sldId id="30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38"/>
    <p:restoredTop sz="94677"/>
  </p:normalViewPr>
  <p:slideViewPr>
    <p:cSldViewPr snapToGrid="0" snapToObjects="1">
      <p:cViewPr varScale="1">
        <p:scale>
          <a:sx n="159" d="100"/>
          <a:sy n="159" d="100"/>
        </p:scale>
        <p:origin x="184" y="1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620D52-F8BD-5442-A544-F19093743DC1}" type="datetimeFigureOut">
              <a:rPr lang="en-US" smtClean="0"/>
              <a:t>12/6/16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31EF9B-2B3C-5F41-B1E0-78C7D148B4DD}" type="slidenum">
              <a:rPr lang="en-US" smtClean="0"/>
              <a:t>‹#›</a:t>
            </a:fld>
            <a:endParaRPr lang="en-US"/>
          </a:p>
        </p:txBody>
      </p:sp>
    </p:spTree>
    <p:extLst>
      <p:ext uri="{BB962C8B-B14F-4D97-AF65-F5344CB8AC3E}">
        <p14:creationId xmlns:p14="http://schemas.microsoft.com/office/powerpoint/2010/main" val="2063082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31EF9B-2B3C-5F41-B1E0-78C7D148B4DD}" type="slidenum">
              <a:rPr lang="en-US" smtClean="0"/>
              <a:t>14</a:t>
            </a:fld>
            <a:endParaRPr lang="en-US"/>
          </a:p>
        </p:txBody>
      </p:sp>
    </p:spTree>
    <p:extLst>
      <p:ext uri="{BB962C8B-B14F-4D97-AF65-F5344CB8AC3E}">
        <p14:creationId xmlns:p14="http://schemas.microsoft.com/office/powerpoint/2010/main" val="2044562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3AA8E3-9FA6-6843-9C02-070CE1BD789C}" type="datetime1">
              <a:rPr lang="en-US" smtClean="0"/>
              <a:t>12/7/16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65062A-E251-7947-B0E6-867E84BB195B}" type="slidenum">
              <a:rPr lang="en-US" smtClean="0"/>
              <a:t>‹#›</a:t>
            </a:fld>
            <a:endParaRPr lang="en-US"/>
          </a:p>
        </p:txBody>
      </p:sp>
    </p:spTree>
    <p:extLst>
      <p:ext uri="{BB962C8B-B14F-4D97-AF65-F5344CB8AC3E}">
        <p14:creationId xmlns:p14="http://schemas.microsoft.com/office/powerpoint/2010/main" val="1190292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85DD94-5185-0F43-91B8-781F7B4212EE}" type="datetime1">
              <a:rPr lang="en-US" smtClean="0"/>
              <a:t>12/7/16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65062A-E251-7947-B0E6-867E84BB195B}" type="slidenum">
              <a:rPr lang="en-US" smtClean="0"/>
              <a:t>‹#›</a:t>
            </a:fld>
            <a:endParaRPr lang="en-US"/>
          </a:p>
        </p:txBody>
      </p:sp>
    </p:spTree>
    <p:extLst>
      <p:ext uri="{BB962C8B-B14F-4D97-AF65-F5344CB8AC3E}">
        <p14:creationId xmlns:p14="http://schemas.microsoft.com/office/powerpoint/2010/main" val="103630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96D7D0-FA16-AA44-B678-86D56DC861CD}" type="datetime1">
              <a:rPr lang="en-US" smtClean="0"/>
              <a:t>12/7/16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65062A-E251-7947-B0E6-867E84BB195B}" type="slidenum">
              <a:rPr lang="en-US" smtClean="0"/>
              <a:t>‹#›</a:t>
            </a:fld>
            <a:endParaRPr lang="en-US"/>
          </a:p>
        </p:txBody>
      </p:sp>
    </p:spTree>
    <p:extLst>
      <p:ext uri="{BB962C8B-B14F-4D97-AF65-F5344CB8AC3E}">
        <p14:creationId xmlns:p14="http://schemas.microsoft.com/office/powerpoint/2010/main" val="1158851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D77987-6DD7-7A46-A318-65AC67777A45}" type="datetime1">
              <a:rPr lang="en-US" smtClean="0"/>
              <a:t>12/7/16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65062A-E251-7947-B0E6-867E84BB195B}" type="slidenum">
              <a:rPr lang="en-US" smtClean="0"/>
              <a:t>‹#›</a:t>
            </a:fld>
            <a:endParaRPr lang="en-US"/>
          </a:p>
        </p:txBody>
      </p:sp>
    </p:spTree>
    <p:extLst>
      <p:ext uri="{BB962C8B-B14F-4D97-AF65-F5344CB8AC3E}">
        <p14:creationId xmlns:p14="http://schemas.microsoft.com/office/powerpoint/2010/main" val="1435438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3D1B60-40E6-804D-A4F1-63C39CB55D2A}" type="datetime1">
              <a:rPr lang="en-US" smtClean="0"/>
              <a:t>12/7/16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65062A-E251-7947-B0E6-867E84BB195B}" type="slidenum">
              <a:rPr lang="en-US" smtClean="0"/>
              <a:t>‹#›</a:t>
            </a:fld>
            <a:endParaRPr lang="en-US"/>
          </a:p>
        </p:txBody>
      </p:sp>
    </p:spTree>
    <p:extLst>
      <p:ext uri="{BB962C8B-B14F-4D97-AF65-F5344CB8AC3E}">
        <p14:creationId xmlns:p14="http://schemas.microsoft.com/office/powerpoint/2010/main" val="58715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0C0E68-5805-7741-9378-CCEA72F32CD0}" type="datetime1">
              <a:rPr lang="en-US" smtClean="0"/>
              <a:t>12/7/16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65062A-E251-7947-B0E6-867E84BB195B}" type="slidenum">
              <a:rPr lang="en-US" smtClean="0"/>
              <a:t>‹#›</a:t>
            </a:fld>
            <a:endParaRPr lang="en-US"/>
          </a:p>
        </p:txBody>
      </p:sp>
    </p:spTree>
    <p:extLst>
      <p:ext uri="{BB962C8B-B14F-4D97-AF65-F5344CB8AC3E}">
        <p14:creationId xmlns:p14="http://schemas.microsoft.com/office/powerpoint/2010/main" val="693837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3E8B16-D639-0941-B404-4C5FFD8F46E2}" type="datetime1">
              <a:rPr lang="en-US" smtClean="0"/>
              <a:t>12/7/16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65062A-E251-7947-B0E6-867E84BB195B}" type="slidenum">
              <a:rPr lang="en-US" smtClean="0"/>
              <a:t>‹#›</a:t>
            </a:fld>
            <a:endParaRPr lang="en-US"/>
          </a:p>
        </p:txBody>
      </p:sp>
    </p:spTree>
    <p:extLst>
      <p:ext uri="{BB962C8B-B14F-4D97-AF65-F5344CB8AC3E}">
        <p14:creationId xmlns:p14="http://schemas.microsoft.com/office/powerpoint/2010/main" val="488743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347F30-154F-3446-9D39-FBE8F8726AD3}" type="datetime1">
              <a:rPr lang="en-US" smtClean="0"/>
              <a:t>12/7/16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65062A-E251-7947-B0E6-867E84BB195B}" type="slidenum">
              <a:rPr lang="en-US" smtClean="0"/>
              <a:t>‹#›</a:t>
            </a:fld>
            <a:endParaRPr lang="en-US"/>
          </a:p>
        </p:txBody>
      </p:sp>
    </p:spTree>
    <p:extLst>
      <p:ext uri="{BB962C8B-B14F-4D97-AF65-F5344CB8AC3E}">
        <p14:creationId xmlns:p14="http://schemas.microsoft.com/office/powerpoint/2010/main" val="183558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A6F0F9-A603-1142-9879-3F476E841D98}" type="datetime1">
              <a:rPr lang="en-US" smtClean="0"/>
              <a:t>12/7/16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65062A-E251-7947-B0E6-867E84BB195B}" type="slidenum">
              <a:rPr lang="en-US" smtClean="0"/>
              <a:t>‹#›</a:t>
            </a:fld>
            <a:endParaRPr lang="en-US"/>
          </a:p>
        </p:txBody>
      </p:sp>
    </p:spTree>
    <p:extLst>
      <p:ext uri="{BB962C8B-B14F-4D97-AF65-F5344CB8AC3E}">
        <p14:creationId xmlns:p14="http://schemas.microsoft.com/office/powerpoint/2010/main" val="1287394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009036-18F5-9440-8145-2DF6D3B2A524}" type="datetime1">
              <a:rPr lang="en-US" smtClean="0"/>
              <a:t>12/7/16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65062A-E251-7947-B0E6-867E84BB195B}" type="slidenum">
              <a:rPr lang="en-US" smtClean="0"/>
              <a:t>‹#›</a:t>
            </a:fld>
            <a:endParaRPr lang="en-US"/>
          </a:p>
        </p:txBody>
      </p:sp>
    </p:spTree>
    <p:extLst>
      <p:ext uri="{BB962C8B-B14F-4D97-AF65-F5344CB8AC3E}">
        <p14:creationId xmlns:p14="http://schemas.microsoft.com/office/powerpoint/2010/main" val="1336424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C7D9DF-B40C-8648-B87C-5C20E26CC696}" type="datetime1">
              <a:rPr lang="en-US" smtClean="0"/>
              <a:t>12/7/16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65062A-E251-7947-B0E6-867E84BB195B}" type="slidenum">
              <a:rPr lang="en-US" smtClean="0"/>
              <a:t>‹#›</a:t>
            </a:fld>
            <a:endParaRPr lang="en-US"/>
          </a:p>
        </p:txBody>
      </p:sp>
    </p:spTree>
    <p:extLst>
      <p:ext uri="{BB962C8B-B14F-4D97-AF65-F5344CB8AC3E}">
        <p14:creationId xmlns:p14="http://schemas.microsoft.com/office/powerpoint/2010/main" val="7569899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949DF-3403-2D42-B0A0-873A144B7045}" type="datetime1">
              <a:rPr lang="en-US" smtClean="0"/>
              <a:t>12/7/16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5062A-E251-7947-B0E6-867E84BB195B}" type="slidenum">
              <a:rPr lang="en-US" smtClean="0"/>
              <a:t>‹#›</a:t>
            </a:fld>
            <a:endParaRPr lang="en-US"/>
          </a:p>
        </p:txBody>
      </p:sp>
    </p:spTree>
    <p:extLst>
      <p:ext uri="{BB962C8B-B14F-4D97-AF65-F5344CB8AC3E}">
        <p14:creationId xmlns:p14="http://schemas.microsoft.com/office/powerpoint/2010/main" val="324742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tom.hamill@noaa.gov" TargetMode="Externa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srl.noaa.gov/psd/people/prashant.d.sardeshmukh/Sardeshmukh_talk_B1.pdf" TargetMode="Externa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www.esrl.noaa.gov/psd/people/tom.hamill/enkf_overview_heidelberg.ppt" TargetMode="External"/><Relationship Id="rId4" Type="http://schemas.openxmlformats.org/officeDocument/2006/relationships/hyperlink" Target="http://www.esrl.noaa.gov/psd/people/tom.hamill/ensda_review.pdf" TargetMode="External"/><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hyperlink" Target="http://onlinelibrary.wiley.com/doi/10.1002/qj.1895/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hyperlink" Target="http://onlinelibrary.wiley.com/doi/10.1002/qj.2547/abstract"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gif"/></Relationships>
</file>

<file path=ppt/slides/_rels/slide38.xml.rels><?xml version="1.0" encoding="UTF-8" standalone="yes"?>
<Relationships xmlns="http://schemas.openxmlformats.org/package/2006/relationships"><Relationship Id="rId3" Type="http://schemas.openxmlformats.org/officeDocument/2006/relationships/hyperlink" Target="http://www.emc.ncep.noaa.gov/gmb/Walter.Kolczynski/SP_precip_s13/" TargetMode="External"/><Relationship Id="rId4" Type="http://schemas.openxmlformats.org/officeDocument/2006/relationships/hyperlink" Target="http://www.emc.ncep.noaa.gov/gmb/Walter.Kolczynski/SP_precip_w14/" TargetMode="External"/><Relationship Id="rId1" Type="http://schemas.openxmlformats.org/officeDocument/2006/relationships/slideLayout" Target="../slideLayouts/slideLayout2.xml"/><Relationship Id="rId2" Type="http://schemas.openxmlformats.org/officeDocument/2006/relationships/image" Target="../media/image24.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google.com/url?sa=t&amp;rct=j&amp;q=&amp;esrc=s&amp;source=web&amp;cd=1&amp;cad=rja&amp;uact=8&amp;ved=0ahUKEwjY78ePwd3QAhVqlVQKHTiwCn4QFggbMAA&amp;url=http://www.stat.washington.edu/raftery/Research/PDF/Gneiting2007jrssb.pdf&amp;usg=AFQjCNFWhUN8gemajzEUQdtwnmi" TargetMode="Externa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hyperlink" Target="http://journals.ametsoc.org/doi/pdf/10.1175/MWR-D-15-0004.1" TargetMode="External"/><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889" y="1569836"/>
            <a:ext cx="11686162" cy="2387600"/>
          </a:xfrm>
        </p:spPr>
        <p:txBody>
          <a:bodyPr>
            <a:normAutofit/>
          </a:bodyPr>
          <a:lstStyle/>
          <a:p>
            <a:r>
              <a:rPr lang="en-US" sz="4800" b="1" dirty="0"/>
              <a:t>Treating model uncertainty in </a:t>
            </a:r>
            <a:r>
              <a:rPr lang="en-US" sz="4800" b="1" dirty="0" smtClean="0"/>
              <a:t/>
            </a:r>
            <a:br>
              <a:rPr lang="en-US" sz="4800" b="1" dirty="0" smtClean="0"/>
            </a:br>
            <a:r>
              <a:rPr lang="en-US" sz="4800" b="1" dirty="0" smtClean="0"/>
              <a:t>sub-seasonal ensemble </a:t>
            </a:r>
            <a:r>
              <a:rPr lang="en-US" sz="4800" b="1" dirty="0"/>
              <a:t>predictions:  </a:t>
            </a:r>
            <a:r>
              <a:rPr lang="en-US" sz="4800" b="1" dirty="0" smtClean="0"/>
              <a:t/>
            </a:r>
            <a:br>
              <a:rPr lang="en-US" sz="4800" b="1" dirty="0" smtClean="0"/>
            </a:br>
            <a:r>
              <a:rPr lang="en-US" sz="4800" b="1" dirty="0" smtClean="0"/>
              <a:t>current </a:t>
            </a:r>
            <a:r>
              <a:rPr lang="en-US" sz="4800" b="1" dirty="0"/>
              <a:t>practices and future </a:t>
            </a:r>
            <a:r>
              <a:rPr lang="en-US" sz="4800" b="1" dirty="0" smtClean="0"/>
              <a:t>directions</a:t>
            </a:r>
            <a:endParaRPr lang="en-US" sz="4800" b="1" dirty="0"/>
          </a:p>
        </p:txBody>
      </p:sp>
      <p:sp>
        <p:nvSpPr>
          <p:cNvPr id="3" name="Subtitle 2"/>
          <p:cNvSpPr>
            <a:spLocks noGrp="1"/>
          </p:cNvSpPr>
          <p:nvPr>
            <p:ph type="subTitle" idx="1"/>
          </p:nvPr>
        </p:nvSpPr>
        <p:spPr>
          <a:xfrm>
            <a:off x="1536970" y="4295944"/>
            <a:ext cx="9144000" cy="1655762"/>
          </a:xfrm>
        </p:spPr>
        <p:txBody>
          <a:bodyPr>
            <a:normAutofit fontScale="92500" lnSpcReduction="10000"/>
          </a:bodyPr>
          <a:lstStyle/>
          <a:p>
            <a:r>
              <a:rPr lang="en-US" sz="3200" dirty="0" smtClean="0"/>
              <a:t>Tom Hamill</a:t>
            </a:r>
          </a:p>
          <a:p>
            <a:r>
              <a:rPr lang="en-US" i="1" dirty="0" smtClean="0"/>
              <a:t>NOAA Earth System Research Lab, Physical Sciences Division</a:t>
            </a:r>
          </a:p>
          <a:p>
            <a:r>
              <a:rPr lang="en-US" dirty="0" smtClean="0"/>
              <a:t>Boulder, CO USA</a:t>
            </a:r>
          </a:p>
          <a:p>
            <a:r>
              <a:rPr lang="en-US" dirty="0" smtClean="0">
                <a:hlinkClick r:id="rId2"/>
              </a:rPr>
              <a:t>tom.hamill@noaa.gov</a:t>
            </a:r>
            <a:r>
              <a:rPr lang="en-US" dirty="0" smtClean="0"/>
              <a:t> +1 (303) 497-3060</a:t>
            </a:r>
            <a:endParaRPr lang="en-US" dirty="0"/>
          </a:p>
        </p:txBody>
      </p:sp>
      <p:sp>
        <p:nvSpPr>
          <p:cNvPr id="4" name="TextBox 3"/>
          <p:cNvSpPr txBox="1"/>
          <p:nvPr/>
        </p:nvSpPr>
        <p:spPr>
          <a:xfrm>
            <a:off x="1459150" y="6430621"/>
            <a:ext cx="9429344" cy="276999"/>
          </a:xfrm>
          <a:prstGeom prst="rect">
            <a:avLst/>
          </a:prstGeom>
          <a:noFill/>
        </p:spPr>
        <p:txBody>
          <a:bodyPr wrap="square" rtlCol="0">
            <a:spAutoFit/>
          </a:bodyPr>
          <a:lstStyle/>
          <a:p>
            <a:r>
              <a:rPr lang="en-US" sz="1200" dirty="0" smtClean="0">
                <a:solidFill>
                  <a:schemeClr val="bg1">
                    <a:lumMod val="75000"/>
                  </a:schemeClr>
                </a:solidFill>
              </a:rPr>
              <a:t>presentation at “Model </a:t>
            </a:r>
            <a:r>
              <a:rPr lang="en-US" sz="1200" dirty="0">
                <a:solidFill>
                  <a:schemeClr val="bg1">
                    <a:lumMod val="75000"/>
                  </a:schemeClr>
                </a:solidFill>
              </a:rPr>
              <a:t>dependence and sampling strategies in climate model ensemble </a:t>
            </a:r>
            <a:r>
              <a:rPr lang="en-US" sz="1200" dirty="0" smtClean="0">
                <a:solidFill>
                  <a:schemeClr val="bg1">
                    <a:lumMod val="75000"/>
                  </a:schemeClr>
                </a:solidFill>
              </a:rPr>
              <a:t>prediction” workshop, NCAR</a:t>
            </a:r>
            <a:r>
              <a:rPr lang="en-US" sz="1200" dirty="0">
                <a:solidFill>
                  <a:schemeClr val="bg1">
                    <a:lumMod val="75000"/>
                  </a:schemeClr>
                </a:solidFill>
              </a:rPr>
              <a:t>, Boulder, December 8-9, </a:t>
            </a:r>
            <a:r>
              <a:rPr lang="en-US" sz="1200" dirty="0" smtClean="0">
                <a:solidFill>
                  <a:schemeClr val="bg1">
                    <a:lumMod val="75000"/>
                  </a:schemeClr>
                </a:solidFill>
              </a:rPr>
              <a:t>2016 </a:t>
            </a:r>
            <a:endParaRPr lang="en-US" sz="1200" dirty="0">
              <a:solidFill>
                <a:schemeClr val="bg1">
                  <a:lumMod val="75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208" y="408964"/>
            <a:ext cx="1344579" cy="1363913"/>
          </a:xfrm>
          <a:prstGeom prst="rect">
            <a:avLst/>
          </a:prstGeom>
        </p:spPr>
      </p:pic>
      <p:sp>
        <p:nvSpPr>
          <p:cNvPr id="6" name="Slide Number Placeholder 5"/>
          <p:cNvSpPr>
            <a:spLocks noGrp="1"/>
          </p:cNvSpPr>
          <p:nvPr>
            <p:ph type="sldNum" sz="quarter" idx="12"/>
          </p:nvPr>
        </p:nvSpPr>
        <p:spPr/>
        <p:txBody>
          <a:bodyPr/>
          <a:lstStyle/>
          <a:p>
            <a:fld id="{CE65062A-E251-7947-B0E6-867E84BB195B}" type="slidenum">
              <a:rPr lang="en-US" smtClean="0"/>
              <a:t>1</a:t>
            </a:fld>
            <a:endParaRPr lang="en-US"/>
          </a:p>
        </p:txBody>
      </p:sp>
    </p:spTree>
    <p:extLst>
      <p:ext uri="{BB962C8B-B14F-4D97-AF65-F5344CB8AC3E}">
        <p14:creationId xmlns:p14="http://schemas.microsoft.com/office/powerpoint/2010/main" val="1287512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ECMWF’s effects of change of grid and order of transforms.</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166" y="1865178"/>
            <a:ext cx="10058400" cy="4403006"/>
          </a:xfrm>
          <a:prstGeom prst="rect">
            <a:avLst/>
          </a:prstGeom>
        </p:spPr>
      </p:pic>
      <p:sp>
        <p:nvSpPr>
          <p:cNvPr id="5" name="TextBox 4"/>
          <p:cNvSpPr txBox="1"/>
          <p:nvPr/>
        </p:nvSpPr>
        <p:spPr>
          <a:xfrm>
            <a:off x="61993" y="6442674"/>
            <a:ext cx="1012457" cy="369332"/>
          </a:xfrm>
          <a:prstGeom prst="rect">
            <a:avLst/>
          </a:prstGeom>
          <a:noFill/>
        </p:spPr>
        <p:txBody>
          <a:bodyPr wrap="none" rtlCol="0">
            <a:spAutoFit/>
          </a:bodyPr>
          <a:lstStyle/>
          <a:p>
            <a:r>
              <a:rPr lang="en-US" smtClean="0"/>
              <a:t>Ref: ibid.</a:t>
            </a:r>
            <a:endParaRPr lang="en-US"/>
          </a:p>
        </p:txBody>
      </p:sp>
      <p:sp>
        <p:nvSpPr>
          <p:cNvPr id="3" name="Slide Number Placeholder 2"/>
          <p:cNvSpPr>
            <a:spLocks noGrp="1"/>
          </p:cNvSpPr>
          <p:nvPr>
            <p:ph type="sldNum" sz="quarter" idx="12"/>
          </p:nvPr>
        </p:nvSpPr>
        <p:spPr/>
        <p:txBody>
          <a:bodyPr/>
          <a:lstStyle/>
          <a:p>
            <a:fld id="{CE65062A-E251-7947-B0E6-867E84BB195B}" type="slidenum">
              <a:rPr lang="en-US" smtClean="0"/>
              <a:t>10</a:t>
            </a:fld>
            <a:endParaRPr lang="en-US"/>
          </a:p>
        </p:txBody>
      </p:sp>
    </p:spTree>
    <p:extLst>
      <p:ext uri="{BB962C8B-B14F-4D97-AF65-F5344CB8AC3E}">
        <p14:creationId xmlns:p14="http://schemas.microsoft.com/office/powerpoint/2010/main" val="76872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Reduction in spurious numerical “grid-point storms” in the ECMWF system.</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24" y="1754107"/>
            <a:ext cx="11734035" cy="3980266"/>
          </a:xfrm>
          <a:prstGeom prst="rect">
            <a:avLst/>
          </a:prstGeom>
        </p:spPr>
      </p:pic>
      <p:sp>
        <p:nvSpPr>
          <p:cNvPr id="5" name="TextBox 4"/>
          <p:cNvSpPr txBox="1"/>
          <p:nvPr/>
        </p:nvSpPr>
        <p:spPr>
          <a:xfrm>
            <a:off x="123986" y="6377553"/>
            <a:ext cx="1012457" cy="369332"/>
          </a:xfrm>
          <a:prstGeom prst="rect">
            <a:avLst/>
          </a:prstGeom>
          <a:noFill/>
        </p:spPr>
        <p:txBody>
          <a:bodyPr wrap="none" rtlCol="0">
            <a:spAutoFit/>
          </a:bodyPr>
          <a:lstStyle/>
          <a:p>
            <a:r>
              <a:rPr lang="en-US" dirty="0" smtClean="0"/>
              <a:t>Ref</a:t>
            </a:r>
            <a:r>
              <a:rPr lang="en-US" smtClean="0"/>
              <a:t>: ibid.</a:t>
            </a:r>
            <a:endParaRPr lang="en-US"/>
          </a:p>
        </p:txBody>
      </p:sp>
      <p:sp>
        <p:nvSpPr>
          <p:cNvPr id="3" name="Slide Number Placeholder 2"/>
          <p:cNvSpPr>
            <a:spLocks noGrp="1"/>
          </p:cNvSpPr>
          <p:nvPr>
            <p:ph type="sldNum" sz="quarter" idx="12"/>
          </p:nvPr>
        </p:nvSpPr>
        <p:spPr/>
        <p:txBody>
          <a:bodyPr/>
          <a:lstStyle/>
          <a:p>
            <a:fld id="{CE65062A-E251-7947-B0E6-867E84BB195B}" type="slidenum">
              <a:rPr lang="en-US" smtClean="0"/>
              <a:t>11</a:t>
            </a:fld>
            <a:endParaRPr lang="en-US"/>
          </a:p>
        </p:txBody>
      </p:sp>
    </p:spTree>
    <p:extLst>
      <p:ext uri="{BB962C8B-B14F-4D97-AF65-F5344CB8AC3E}">
        <p14:creationId xmlns:p14="http://schemas.microsoft.com/office/powerpoint/2010/main" val="1420158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156" y="365125"/>
            <a:ext cx="11096785" cy="1325563"/>
          </a:xfrm>
        </p:spPr>
        <p:txBody>
          <a:bodyPr>
            <a:normAutofit/>
          </a:bodyPr>
          <a:lstStyle/>
          <a:p>
            <a:r>
              <a:rPr lang="en-US" b="1" dirty="0" smtClean="0"/>
              <a:t>What major systematic errors remain?</a:t>
            </a:r>
            <a:endParaRPr lang="en-US" b="1" dirty="0"/>
          </a:p>
        </p:txBody>
      </p:sp>
      <p:sp>
        <p:nvSpPr>
          <p:cNvPr id="3" name="Content Placeholder 2"/>
          <p:cNvSpPr>
            <a:spLocks noGrp="1"/>
          </p:cNvSpPr>
          <p:nvPr>
            <p:ph idx="1"/>
          </p:nvPr>
        </p:nvSpPr>
        <p:spPr>
          <a:xfrm>
            <a:off x="922148" y="1934113"/>
            <a:ext cx="10515600" cy="4351338"/>
          </a:xfrm>
        </p:spPr>
        <p:txBody>
          <a:bodyPr/>
          <a:lstStyle/>
          <a:p>
            <a:r>
              <a:rPr lang="en-US" dirty="0" smtClean="0"/>
              <a:t>Lots.  A few examples </a:t>
            </a:r>
            <a:r>
              <a:rPr lang="en-US" dirty="0" smtClean="0"/>
              <a:t>of tough ones for weather-climate below</a:t>
            </a:r>
            <a:r>
              <a:rPr lang="en-US" dirty="0" smtClean="0"/>
              <a:t>.</a:t>
            </a:r>
          </a:p>
          <a:p>
            <a:r>
              <a:rPr lang="en-US" dirty="0" smtClean="0"/>
              <a:t>Surface temperature biases at leads of hours.</a:t>
            </a:r>
          </a:p>
          <a:p>
            <a:r>
              <a:rPr lang="en-US" dirty="0" smtClean="0"/>
              <a:t>Tropical c</a:t>
            </a:r>
            <a:r>
              <a:rPr lang="en-US" dirty="0" smtClean="0"/>
              <a:t>onvective </a:t>
            </a:r>
            <a:r>
              <a:rPr lang="en-US" dirty="0" smtClean="0"/>
              <a:t>precipitation propagation bias.</a:t>
            </a:r>
          </a:p>
          <a:p>
            <a:r>
              <a:rPr lang="en-US" dirty="0" smtClean="0"/>
              <a:t>ENSO </a:t>
            </a:r>
            <a:r>
              <a:rPr lang="en-US" dirty="0" err="1" smtClean="0"/>
              <a:t>mis</a:t>
            </a:r>
            <a:r>
              <a:rPr lang="en-US" dirty="0" smtClean="0"/>
              <a:t>-modeling </a:t>
            </a:r>
            <a:r>
              <a:rPr lang="en-US" dirty="0" smtClean="0"/>
              <a:t>and effects on climate variability.</a:t>
            </a:r>
          </a:p>
        </p:txBody>
      </p:sp>
      <p:sp>
        <p:nvSpPr>
          <p:cNvPr id="4" name="Slide Number Placeholder 3"/>
          <p:cNvSpPr>
            <a:spLocks noGrp="1"/>
          </p:cNvSpPr>
          <p:nvPr>
            <p:ph type="sldNum" sz="quarter" idx="12"/>
          </p:nvPr>
        </p:nvSpPr>
        <p:spPr/>
        <p:txBody>
          <a:bodyPr/>
          <a:lstStyle/>
          <a:p>
            <a:fld id="{CE65062A-E251-7947-B0E6-867E84BB195B}" type="slidenum">
              <a:rPr lang="en-US" smtClean="0"/>
              <a:t>12</a:t>
            </a:fld>
            <a:endParaRPr lang="en-US"/>
          </a:p>
        </p:txBody>
      </p:sp>
    </p:spTree>
    <p:extLst>
      <p:ext uri="{BB962C8B-B14F-4D97-AF65-F5344CB8AC3E}">
        <p14:creationId xmlns:p14="http://schemas.microsoft.com/office/powerpoint/2010/main" val="948658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Model bias can be significant at forecast lead times of </a:t>
            </a:r>
            <a:r>
              <a:rPr lang="en-US" b="1" i="1" dirty="0" smtClean="0"/>
              <a:t>1 hour.</a:t>
            </a:r>
            <a:endParaRPr lang="en-US" b="1" i="1" dirty="0"/>
          </a:p>
        </p:txBody>
      </p:sp>
      <p:cxnSp>
        <p:nvCxnSpPr>
          <p:cNvPr id="5" name="Straight Connector 4"/>
          <p:cNvCxnSpPr/>
          <p:nvPr/>
        </p:nvCxnSpPr>
        <p:spPr>
          <a:xfrm>
            <a:off x="894944" y="2911813"/>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94944" y="3090154"/>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94944" y="3281464"/>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94944" y="3472774"/>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94944" y="3657600"/>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4944" y="3832858"/>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94945" y="4017524"/>
            <a:ext cx="145914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39634" y="3804155"/>
            <a:ext cx="769763" cy="369332"/>
          </a:xfrm>
          <a:prstGeom prst="rect">
            <a:avLst/>
          </a:prstGeom>
          <a:noFill/>
        </p:spPr>
        <p:txBody>
          <a:bodyPr wrap="none" rtlCol="0">
            <a:spAutoFit/>
          </a:bodyPr>
          <a:lstStyle/>
          <a:p>
            <a:r>
              <a:rPr lang="en-US" smtClean="0"/>
              <a:t>T=15C</a:t>
            </a:r>
            <a:endParaRPr lang="en-US"/>
          </a:p>
        </p:txBody>
      </p:sp>
      <p:sp>
        <p:nvSpPr>
          <p:cNvPr id="13" name="Rectangle 12"/>
          <p:cNvSpPr/>
          <p:nvPr/>
        </p:nvSpPr>
        <p:spPr>
          <a:xfrm>
            <a:off x="894942" y="4121445"/>
            <a:ext cx="1459149" cy="89494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39636" y="4134733"/>
            <a:ext cx="999376" cy="646331"/>
          </a:xfrm>
          <a:prstGeom prst="rect">
            <a:avLst/>
          </a:prstGeom>
          <a:noFill/>
        </p:spPr>
        <p:txBody>
          <a:bodyPr wrap="none" rtlCol="0">
            <a:spAutoFit/>
          </a:bodyPr>
          <a:lstStyle/>
          <a:p>
            <a:r>
              <a:rPr lang="en-US" dirty="0" smtClean="0"/>
              <a:t>T=18C</a:t>
            </a:r>
          </a:p>
          <a:p>
            <a:r>
              <a:rPr lang="en-US" dirty="0" smtClean="0"/>
              <a:t>(ground)</a:t>
            </a:r>
            <a:endParaRPr lang="en-US" dirty="0"/>
          </a:p>
        </p:txBody>
      </p:sp>
      <p:sp>
        <p:nvSpPr>
          <p:cNvPr id="15" name="TextBox 14"/>
          <p:cNvSpPr txBox="1"/>
          <p:nvPr/>
        </p:nvSpPr>
        <p:spPr>
          <a:xfrm>
            <a:off x="838200" y="1966212"/>
            <a:ext cx="1486304" cy="369332"/>
          </a:xfrm>
          <a:prstGeom prst="rect">
            <a:avLst/>
          </a:prstGeom>
          <a:noFill/>
        </p:spPr>
        <p:txBody>
          <a:bodyPr wrap="none" rtlCol="0">
            <a:spAutoFit/>
          </a:bodyPr>
          <a:lstStyle/>
          <a:p>
            <a:r>
              <a:rPr lang="en-US" smtClean="0"/>
              <a:t>Time = 0 hour</a:t>
            </a:r>
            <a:endParaRPr lang="en-US"/>
          </a:p>
        </p:txBody>
      </p:sp>
      <p:cxnSp>
        <p:nvCxnSpPr>
          <p:cNvPr id="17" name="Straight Arrow Connector 16"/>
          <p:cNvCxnSpPr/>
          <p:nvPr/>
        </p:nvCxnSpPr>
        <p:spPr>
          <a:xfrm>
            <a:off x="2632953" y="3657600"/>
            <a:ext cx="49935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492229" y="2911813"/>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92229" y="3090154"/>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492229" y="3281464"/>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492229" y="3472774"/>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492229" y="3657600"/>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492229" y="3832858"/>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492230" y="4017524"/>
            <a:ext cx="1459149"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836919" y="3804155"/>
            <a:ext cx="769763" cy="369332"/>
          </a:xfrm>
          <a:prstGeom prst="rect">
            <a:avLst/>
          </a:prstGeom>
          <a:noFill/>
        </p:spPr>
        <p:txBody>
          <a:bodyPr wrap="none" rtlCol="0">
            <a:spAutoFit/>
          </a:bodyPr>
          <a:lstStyle/>
          <a:p>
            <a:r>
              <a:rPr lang="en-US" dirty="0" smtClean="0"/>
              <a:t>T=18C</a:t>
            </a:r>
            <a:endParaRPr lang="en-US" dirty="0"/>
          </a:p>
        </p:txBody>
      </p:sp>
      <p:sp>
        <p:nvSpPr>
          <p:cNvPr id="26" name="Rectangle 25"/>
          <p:cNvSpPr/>
          <p:nvPr/>
        </p:nvSpPr>
        <p:spPr>
          <a:xfrm>
            <a:off x="3492227" y="4121445"/>
            <a:ext cx="1459149" cy="89494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836921" y="4134733"/>
            <a:ext cx="999376" cy="646331"/>
          </a:xfrm>
          <a:prstGeom prst="rect">
            <a:avLst/>
          </a:prstGeom>
          <a:noFill/>
        </p:spPr>
        <p:txBody>
          <a:bodyPr wrap="none" rtlCol="0">
            <a:spAutoFit/>
          </a:bodyPr>
          <a:lstStyle/>
          <a:p>
            <a:r>
              <a:rPr lang="en-US" dirty="0" smtClean="0"/>
              <a:t>T=18C</a:t>
            </a:r>
          </a:p>
          <a:p>
            <a:r>
              <a:rPr lang="en-US" dirty="0" smtClean="0"/>
              <a:t>(ground)</a:t>
            </a:r>
            <a:endParaRPr lang="en-US" dirty="0"/>
          </a:p>
        </p:txBody>
      </p:sp>
      <p:sp>
        <p:nvSpPr>
          <p:cNvPr id="28" name="TextBox 27"/>
          <p:cNvSpPr txBox="1"/>
          <p:nvPr/>
        </p:nvSpPr>
        <p:spPr>
          <a:xfrm>
            <a:off x="3465072" y="1963775"/>
            <a:ext cx="1486304" cy="369332"/>
          </a:xfrm>
          <a:prstGeom prst="rect">
            <a:avLst/>
          </a:prstGeom>
          <a:noFill/>
        </p:spPr>
        <p:txBody>
          <a:bodyPr wrap="none" rtlCol="0">
            <a:spAutoFit/>
          </a:bodyPr>
          <a:lstStyle/>
          <a:p>
            <a:r>
              <a:rPr lang="en-US" dirty="0" smtClean="0"/>
              <a:t>Time = 1 hour</a:t>
            </a:r>
            <a:endParaRPr lang="en-US" dirty="0"/>
          </a:p>
        </p:txBody>
      </p:sp>
      <p:sp>
        <p:nvSpPr>
          <p:cNvPr id="29" name="TextBox 28"/>
          <p:cNvSpPr txBox="1"/>
          <p:nvPr/>
        </p:nvSpPr>
        <p:spPr>
          <a:xfrm>
            <a:off x="5391086" y="1403498"/>
            <a:ext cx="6241574" cy="5078313"/>
          </a:xfrm>
          <a:prstGeom prst="rect">
            <a:avLst/>
          </a:prstGeom>
          <a:noFill/>
        </p:spPr>
        <p:txBody>
          <a:bodyPr wrap="square" rtlCol="0">
            <a:spAutoFit/>
          </a:bodyPr>
          <a:lstStyle/>
          <a:p>
            <a:r>
              <a:rPr lang="en-US" dirty="0" smtClean="0"/>
              <a:t>Suppose we have very carefully estimated the thermodynamic</a:t>
            </a:r>
          </a:p>
          <a:p>
            <a:r>
              <a:rPr lang="en-US" dirty="0" smtClean="0"/>
              <a:t>profile of the atmospheric state, and the analyzed temperature</a:t>
            </a:r>
          </a:p>
          <a:p>
            <a:r>
              <a:rPr lang="en-US" dirty="0" smtClean="0"/>
              <a:t>near the ground is 15C (error </a:t>
            </a:r>
            <a:r>
              <a:rPr lang="en-US" dirty="0" smtClean="0"/>
              <a:t>~ </a:t>
            </a:r>
            <a:r>
              <a:rPr lang="en-US" dirty="0" smtClean="0"/>
              <a:t>1C).  </a:t>
            </a:r>
          </a:p>
          <a:p>
            <a:endParaRPr lang="en-US" dirty="0"/>
          </a:p>
          <a:p>
            <a:r>
              <a:rPr lang="en-US" dirty="0" smtClean="0"/>
              <a:t>Suppose the ground temperature is not well quantified,</a:t>
            </a:r>
          </a:p>
          <a:p>
            <a:r>
              <a:rPr lang="en-US" dirty="0" smtClean="0"/>
              <a:t>possibly with </a:t>
            </a:r>
            <a:r>
              <a:rPr lang="en-US" dirty="0" smtClean="0"/>
              <a:t>significant bias, due to lack of observations and significant </a:t>
            </a:r>
            <a:r>
              <a:rPr lang="en-US" dirty="0" smtClean="0"/>
              <a:t>model </a:t>
            </a:r>
            <a:r>
              <a:rPr lang="en-US" dirty="0" smtClean="0"/>
              <a:t>error in the land-surface model.</a:t>
            </a:r>
          </a:p>
          <a:p>
            <a:endParaRPr lang="en-US" dirty="0"/>
          </a:p>
          <a:p>
            <a:r>
              <a:rPr lang="en-US" dirty="0" smtClean="0"/>
              <a:t>In a very short amount of time, </a:t>
            </a:r>
            <a:r>
              <a:rPr lang="en-US" dirty="0" smtClean="0"/>
              <a:t>the </a:t>
            </a:r>
            <a:r>
              <a:rPr lang="en-US" dirty="0" smtClean="0"/>
              <a:t>near-surface atmospheric </a:t>
            </a:r>
          </a:p>
          <a:p>
            <a:r>
              <a:rPr lang="en-US" dirty="0" smtClean="0"/>
              <a:t>temperature equilibrates to be more consistent with </a:t>
            </a:r>
            <a:r>
              <a:rPr lang="en-US" dirty="0" smtClean="0"/>
              <a:t>the (biased) soil temperature</a:t>
            </a:r>
            <a:r>
              <a:rPr lang="en-US" dirty="0" smtClean="0"/>
              <a:t>, with its much greater thermal energy storage.</a:t>
            </a:r>
          </a:p>
          <a:p>
            <a:endParaRPr lang="en-US" dirty="0"/>
          </a:p>
          <a:p>
            <a:r>
              <a:rPr lang="en-US" dirty="0" smtClean="0"/>
              <a:t>This is a large problem for near-surface predictions at short leads</a:t>
            </a:r>
            <a:r>
              <a:rPr lang="en-US" dirty="0" smtClean="0"/>
              <a:t>.  The answer to such problems is probably better addressed more directly (by improving the LSM) than by designing ways to introduce several K of ensemble spread in the first few hours of the forecast.    </a:t>
            </a:r>
            <a:r>
              <a:rPr lang="en-US" dirty="0" smtClean="0">
                <a:solidFill>
                  <a:srgbClr val="FF0000"/>
                </a:solidFill>
              </a:rPr>
              <a:t>This isn’t uncertainty, it’s systematic bias, and is better addressed as such.</a:t>
            </a:r>
            <a:endParaRPr lang="en-US" dirty="0" smtClean="0">
              <a:solidFill>
                <a:srgbClr val="FF0000"/>
              </a:solidFill>
            </a:endParaRPr>
          </a:p>
        </p:txBody>
      </p:sp>
      <p:sp>
        <p:nvSpPr>
          <p:cNvPr id="3" name="Slide Number Placeholder 2"/>
          <p:cNvSpPr>
            <a:spLocks noGrp="1"/>
          </p:cNvSpPr>
          <p:nvPr>
            <p:ph type="sldNum" sz="quarter" idx="12"/>
          </p:nvPr>
        </p:nvSpPr>
        <p:spPr/>
        <p:txBody>
          <a:bodyPr/>
          <a:lstStyle/>
          <a:p>
            <a:fld id="{CE65062A-E251-7947-B0E6-867E84BB195B}" type="slidenum">
              <a:rPr lang="en-US" smtClean="0"/>
              <a:t>13</a:t>
            </a:fld>
            <a:endParaRPr lang="en-US"/>
          </a:p>
        </p:txBody>
      </p:sp>
    </p:spTree>
    <p:extLst>
      <p:ext uri="{BB962C8B-B14F-4D97-AF65-F5344CB8AC3E}">
        <p14:creationId xmlns:p14="http://schemas.microsoft.com/office/powerpoint/2010/main" val="1825535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9342" y="497214"/>
            <a:ext cx="3728634" cy="2850773"/>
          </a:xfrm>
        </p:spPr>
        <p:txBody>
          <a:bodyPr>
            <a:normAutofit fontScale="90000"/>
          </a:bodyPr>
          <a:lstStyle/>
          <a:p>
            <a:r>
              <a:rPr lang="en-US" b="1" dirty="0" smtClean="0"/>
              <a:t>Recent results with 2-meter temperature spread in NCEP Global Ensemble Forecast System</a:t>
            </a:r>
            <a:endParaRPr lang="en-US" b="1" dirty="0"/>
          </a:p>
        </p:txBody>
      </p:sp>
      <p:pic>
        <p:nvPicPr>
          <p:cNvPr id="1026" name="Picture 2" descr="http://www.emc.ncep.noaa.gov/gmb/Walter.Kolczynski/SP_precip_s13/scores/nht2m_rm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4583" cy="64789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492" y="6416298"/>
            <a:ext cx="3109249" cy="369332"/>
          </a:xfrm>
          <a:prstGeom prst="rect">
            <a:avLst/>
          </a:prstGeom>
          <a:noFill/>
        </p:spPr>
        <p:txBody>
          <a:bodyPr wrap="none" rtlCol="0">
            <a:spAutoFit/>
          </a:bodyPr>
          <a:lstStyle/>
          <a:p>
            <a:r>
              <a:rPr lang="en-US" dirty="0" smtClean="0"/>
              <a:t>c/o Walt </a:t>
            </a:r>
            <a:r>
              <a:rPr lang="en-US" dirty="0" err="1" smtClean="0"/>
              <a:t>Kolczynski</a:t>
            </a:r>
            <a:r>
              <a:rPr lang="en-US" dirty="0" smtClean="0"/>
              <a:t>, NCEP/EMC</a:t>
            </a:r>
            <a:endParaRPr lang="en-US" dirty="0"/>
          </a:p>
        </p:txBody>
      </p:sp>
      <p:sp>
        <p:nvSpPr>
          <p:cNvPr id="5" name="TextBox 4"/>
          <p:cNvSpPr txBox="1"/>
          <p:nvPr/>
        </p:nvSpPr>
        <p:spPr>
          <a:xfrm>
            <a:off x="8299342" y="3830975"/>
            <a:ext cx="3386380" cy="2862322"/>
          </a:xfrm>
          <a:prstGeom prst="rect">
            <a:avLst/>
          </a:prstGeom>
          <a:noFill/>
        </p:spPr>
        <p:txBody>
          <a:bodyPr wrap="square" rtlCol="0">
            <a:spAutoFit/>
          </a:bodyPr>
          <a:lstStyle/>
          <a:p>
            <a:r>
              <a:rPr lang="en-US" dirty="0" smtClean="0"/>
              <a:t>Even with relatively modern</a:t>
            </a:r>
          </a:p>
          <a:p>
            <a:r>
              <a:rPr lang="en-US" dirty="0" smtClean="0"/>
              <a:t>atmospheric stochastic</a:t>
            </a:r>
          </a:p>
          <a:p>
            <a:r>
              <a:rPr lang="en-US" dirty="0" smtClean="0"/>
              <a:t>parameterization package</a:t>
            </a:r>
          </a:p>
          <a:p>
            <a:r>
              <a:rPr lang="en-US" dirty="0" smtClean="0"/>
              <a:t>(blue </a:t>
            </a:r>
            <a:r>
              <a:rPr lang="en-US" dirty="0" smtClean="0"/>
              <a:t>curve; discussed in greater dept</a:t>
            </a:r>
            <a:r>
              <a:rPr lang="en-US" dirty="0" smtClean="0"/>
              <a:t>h later</a:t>
            </a:r>
            <a:r>
              <a:rPr lang="en-US" dirty="0" smtClean="0"/>
              <a:t>), </a:t>
            </a:r>
            <a:r>
              <a:rPr lang="en-US" dirty="0" smtClean="0"/>
              <a:t>2-meter temperature</a:t>
            </a:r>
          </a:p>
          <a:p>
            <a:r>
              <a:rPr lang="en-US" dirty="0" smtClean="0"/>
              <a:t>spread is much smaller than</a:t>
            </a:r>
          </a:p>
          <a:p>
            <a:r>
              <a:rPr lang="en-US" dirty="0" smtClean="0"/>
              <a:t>RMS error.  Consistency of the</a:t>
            </a:r>
          </a:p>
          <a:p>
            <a:r>
              <a:rPr lang="en-US" dirty="0" smtClean="0"/>
              <a:t>two over many samples </a:t>
            </a:r>
            <a:r>
              <a:rPr lang="en-US" dirty="0" smtClean="0"/>
              <a:t>is necessary </a:t>
            </a:r>
            <a:r>
              <a:rPr lang="en-US" dirty="0" smtClean="0"/>
              <a:t>but not sufficient for reliability. </a:t>
            </a:r>
            <a:endParaRPr lang="en-US" dirty="0"/>
          </a:p>
        </p:txBody>
      </p:sp>
      <p:sp>
        <p:nvSpPr>
          <p:cNvPr id="3" name="Slide Number Placeholder 2"/>
          <p:cNvSpPr>
            <a:spLocks noGrp="1"/>
          </p:cNvSpPr>
          <p:nvPr>
            <p:ph type="sldNum" sz="quarter" idx="12"/>
          </p:nvPr>
        </p:nvSpPr>
        <p:spPr/>
        <p:txBody>
          <a:bodyPr/>
          <a:lstStyle/>
          <a:p>
            <a:fld id="{CE65062A-E251-7947-B0E6-867E84BB195B}" type="slidenum">
              <a:rPr lang="en-US" smtClean="0"/>
              <a:t>14</a:t>
            </a:fld>
            <a:endParaRPr lang="en-US"/>
          </a:p>
        </p:txBody>
      </p:sp>
    </p:spTree>
    <p:extLst>
      <p:ext uri="{BB962C8B-B14F-4D97-AF65-F5344CB8AC3E}">
        <p14:creationId xmlns:p14="http://schemas.microsoft.com/office/powerpoint/2010/main" val="1681631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389" y="76367"/>
            <a:ext cx="10515600" cy="1325563"/>
          </a:xfrm>
        </p:spPr>
        <p:txBody>
          <a:bodyPr/>
          <a:lstStyle/>
          <a:p>
            <a:r>
              <a:rPr lang="en-US" b="1" dirty="0" smtClean="0"/>
              <a:t>Error in tropical variability estimates with current-generation NWP models.</a:t>
            </a:r>
            <a:endParaRPr lang="en-US" b="1" dirty="0"/>
          </a:p>
        </p:txBody>
      </p:sp>
      <p:sp>
        <p:nvSpPr>
          <p:cNvPr id="4" name="TextBox 3"/>
          <p:cNvSpPr txBox="1"/>
          <p:nvPr/>
        </p:nvSpPr>
        <p:spPr>
          <a:xfrm>
            <a:off x="280738" y="5143499"/>
            <a:ext cx="11691704" cy="1200329"/>
          </a:xfrm>
          <a:prstGeom prst="rect">
            <a:avLst/>
          </a:prstGeom>
          <a:noFill/>
        </p:spPr>
        <p:txBody>
          <a:bodyPr wrap="square" rtlCol="0">
            <a:spAutoFit/>
          </a:bodyPr>
          <a:lstStyle/>
          <a:p>
            <a:r>
              <a:rPr lang="en-US" dirty="0" smtClean="0"/>
              <a:t>Kelvin waves </a:t>
            </a:r>
            <a:r>
              <a:rPr lang="en-US" dirty="0" smtClean="0"/>
              <a:t>well </a:t>
            </a:r>
            <a:r>
              <a:rPr lang="en-US" dirty="0" smtClean="0"/>
              <a:t>simulated with </a:t>
            </a:r>
            <a:r>
              <a:rPr lang="en-US" dirty="0" smtClean="0"/>
              <a:t>current National </a:t>
            </a:r>
            <a:r>
              <a:rPr lang="en-US" dirty="0" smtClean="0"/>
              <a:t>Weather </a:t>
            </a:r>
            <a:r>
              <a:rPr lang="en-US" dirty="0" smtClean="0"/>
              <a:t>Service global </a:t>
            </a:r>
            <a:r>
              <a:rPr lang="en-US" dirty="0" smtClean="0"/>
              <a:t>forecast </a:t>
            </a:r>
            <a:r>
              <a:rPr lang="en-US" dirty="0" smtClean="0"/>
              <a:t>system (GFS).  These tropical convective clusters can force extratropical wave trains.</a:t>
            </a:r>
            <a:endParaRPr lang="en-US" dirty="0" smtClean="0"/>
          </a:p>
          <a:p>
            <a:endParaRPr lang="en-US" dirty="0"/>
          </a:p>
          <a:p>
            <a:r>
              <a:rPr lang="en-US" dirty="0" smtClean="0"/>
              <a:t>Combinations of </a:t>
            </a:r>
            <a:r>
              <a:rPr lang="en-US" dirty="0" smtClean="0"/>
              <a:t>several models </a:t>
            </a:r>
            <a:r>
              <a:rPr lang="en-US" dirty="0" smtClean="0"/>
              <a:t>with poor propagation of </a:t>
            </a:r>
            <a:r>
              <a:rPr lang="en-US" dirty="0" smtClean="0"/>
              <a:t>Kelvin waves </a:t>
            </a:r>
            <a:r>
              <a:rPr lang="en-US" dirty="0" smtClean="0"/>
              <a:t>and MJO will not </a:t>
            </a:r>
            <a:r>
              <a:rPr lang="en-US" dirty="0" smtClean="0"/>
              <a:t>result </a:t>
            </a:r>
            <a:r>
              <a:rPr lang="en-US" dirty="0" smtClean="0"/>
              <a:t>in </a:t>
            </a:r>
            <a:r>
              <a:rPr lang="en-US" dirty="0" smtClean="0"/>
              <a:t>high-quality prediction</a:t>
            </a:r>
            <a:r>
              <a:rPr lang="en-US" dirty="0" smtClean="0"/>
              <a: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076" y="1880272"/>
            <a:ext cx="10058400" cy="3351458"/>
          </a:xfrm>
          <a:prstGeom prst="rect">
            <a:avLst/>
          </a:prstGeom>
        </p:spPr>
      </p:pic>
      <p:sp>
        <p:nvSpPr>
          <p:cNvPr id="5" name="TextBox 4"/>
          <p:cNvSpPr txBox="1"/>
          <p:nvPr/>
        </p:nvSpPr>
        <p:spPr>
          <a:xfrm>
            <a:off x="2614864" y="1422709"/>
            <a:ext cx="2330766" cy="369332"/>
          </a:xfrm>
          <a:prstGeom prst="rect">
            <a:avLst/>
          </a:prstGeom>
          <a:noFill/>
        </p:spPr>
        <p:txBody>
          <a:bodyPr wrap="none" rtlCol="0">
            <a:spAutoFit/>
          </a:bodyPr>
          <a:lstStyle/>
          <a:p>
            <a:r>
              <a:rPr lang="en-US" smtClean="0"/>
              <a:t>Analyzed precipitation </a:t>
            </a:r>
            <a:endParaRPr lang="en-US"/>
          </a:p>
        </p:txBody>
      </p:sp>
      <p:sp>
        <p:nvSpPr>
          <p:cNvPr id="6" name="TextBox 5"/>
          <p:cNvSpPr txBox="1"/>
          <p:nvPr/>
        </p:nvSpPr>
        <p:spPr>
          <a:xfrm>
            <a:off x="6946232" y="1422709"/>
            <a:ext cx="2591735" cy="369332"/>
          </a:xfrm>
          <a:prstGeom prst="rect">
            <a:avLst/>
          </a:prstGeom>
          <a:noFill/>
        </p:spPr>
        <p:txBody>
          <a:bodyPr wrap="none" rtlCol="0">
            <a:spAutoFit/>
          </a:bodyPr>
          <a:lstStyle/>
          <a:p>
            <a:r>
              <a:rPr lang="en-US" dirty="0" smtClean="0"/>
              <a:t>GFS </a:t>
            </a:r>
            <a:r>
              <a:rPr lang="en-US" smtClean="0"/>
              <a:t>forecast precipitation</a:t>
            </a:r>
            <a:endParaRPr lang="en-US"/>
          </a:p>
        </p:txBody>
      </p:sp>
      <p:sp>
        <p:nvSpPr>
          <p:cNvPr id="7" name="TextBox 6"/>
          <p:cNvSpPr txBox="1"/>
          <p:nvPr/>
        </p:nvSpPr>
        <p:spPr>
          <a:xfrm>
            <a:off x="0" y="6488668"/>
            <a:ext cx="2257221" cy="307777"/>
          </a:xfrm>
          <a:prstGeom prst="rect">
            <a:avLst/>
          </a:prstGeom>
          <a:noFill/>
        </p:spPr>
        <p:txBody>
          <a:bodyPr wrap="none" rtlCol="0">
            <a:spAutoFit/>
          </a:bodyPr>
          <a:lstStyle/>
          <a:p>
            <a:r>
              <a:rPr lang="en-US" sz="1400" dirty="0" smtClean="0"/>
              <a:t>c/o Juliana Dias, U. Colorado</a:t>
            </a:r>
            <a:endParaRPr lang="en-US" sz="1400" dirty="0"/>
          </a:p>
        </p:txBody>
      </p:sp>
      <p:cxnSp>
        <p:nvCxnSpPr>
          <p:cNvPr id="9" name="Straight Connector 8"/>
          <p:cNvCxnSpPr/>
          <p:nvPr/>
        </p:nvCxnSpPr>
        <p:spPr>
          <a:xfrm>
            <a:off x="2751221" y="3048979"/>
            <a:ext cx="729916" cy="1795737"/>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CE65062A-E251-7947-B0E6-867E84BB195B}" type="slidenum">
              <a:rPr lang="en-US" smtClean="0"/>
              <a:t>15</a:t>
            </a:fld>
            <a:endParaRPr lang="en-US"/>
          </a:p>
        </p:txBody>
      </p:sp>
    </p:spTree>
    <p:extLst>
      <p:ext uri="{BB962C8B-B14F-4D97-AF65-F5344CB8AC3E}">
        <p14:creationId xmlns:p14="http://schemas.microsoft.com/office/powerpoint/2010/main" val="1293914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652" y="339186"/>
            <a:ext cx="11470105" cy="685462"/>
          </a:xfrm>
        </p:spPr>
        <p:txBody>
          <a:bodyPr>
            <a:normAutofit fontScale="90000"/>
          </a:bodyPr>
          <a:lstStyle/>
          <a:p>
            <a:r>
              <a:rPr lang="en-US" b="1" dirty="0" smtClean="0"/>
              <a:t>Shin and </a:t>
            </a:r>
            <a:r>
              <a:rPr lang="en-US" b="1" dirty="0" err="1" smtClean="0"/>
              <a:t>Sardeshmukh</a:t>
            </a:r>
            <a:r>
              <a:rPr lang="en-US" b="1" dirty="0" smtClean="0"/>
              <a:t> (2011): Model error in ENSO </a:t>
            </a:r>
            <a:r>
              <a:rPr lang="en-US" b="1" dirty="0" smtClean="0">
                <a:sym typeface="Wingdings"/>
              </a:rPr>
              <a:t> unrealistic </a:t>
            </a:r>
            <a:r>
              <a:rPr lang="en-US" b="1" dirty="0" smtClean="0">
                <a:sym typeface="Wingdings"/>
              </a:rPr>
              <a:t>seasonal-decadal-centennial </a:t>
            </a:r>
            <a:r>
              <a:rPr lang="en-US" b="1" dirty="0" smtClean="0">
                <a:sym typeface="Wingdings"/>
              </a:rPr>
              <a:t>variability.</a:t>
            </a:r>
            <a:r>
              <a:rPr lang="en-US" b="1" dirty="0" smtClean="0"/>
              <a:t>  </a:t>
            </a:r>
            <a:endParaRPr lang="en-US" b="1" dirty="0"/>
          </a:p>
        </p:txBody>
      </p:sp>
      <p:sp>
        <p:nvSpPr>
          <p:cNvPr id="4" name="TextBox 3"/>
          <p:cNvSpPr txBox="1"/>
          <p:nvPr/>
        </p:nvSpPr>
        <p:spPr>
          <a:xfrm>
            <a:off x="83814" y="6433226"/>
            <a:ext cx="12108186" cy="369332"/>
          </a:xfrm>
          <a:prstGeom prst="rect">
            <a:avLst/>
          </a:prstGeom>
          <a:noFill/>
        </p:spPr>
        <p:txBody>
          <a:bodyPr wrap="none" rtlCol="0">
            <a:spAutoFit/>
          </a:bodyPr>
          <a:lstStyle/>
          <a:p>
            <a:r>
              <a:rPr lang="en-US" dirty="0" smtClean="0"/>
              <a:t>Ref: </a:t>
            </a:r>
            <a:r>
              <a:rPr lang="en-US" i="1" dirty="0" smtClean="0">
                <a:hlinkClick r:id="rId2"/>
              </a:rPr>
              <a:t>www.esrl.noaa.gov/psd/people/prashant.d.</a:t>
            </a:r>
            <a:r>
              <a:rPr lang="en-US" b="1" i="1" dirty="0" smtClean="0">
                <a:hlinkClick r:id="rId2"/>
              </a:rPr>
              <a:t>sardeshmukh</a:t>
            </a:r>
            <a:r>
              <a:rPr lang="en-US" i="1" dirty="0" smtClean="0">
                <a:hlinkClick r:id="rId2"/>
              </a:rPr>
              <a:t>/</a:t>
            </a:r>
            <a:r>
              <a:rPr lang="en-US" b="1" i="1" dirty="0" smtClean="0">
                <a:hlinkClick r:id="rId2"/>
              </a:rPr>
              <a:t>Sardeshmukh</a:t>
            </a:r>
            <a:r>
              <a:rPr lang="en-US" i="1" dirty="0" smtClean="0">
                <a:hlinkClick r:id="rId2"/>
              </a:rPr>
              <a:t>_talk_B1.pdf</a:t>
            </a:r>
            <a:r>
              <a:rPr lang="en-US" i="1" dirty="0" smtClean="0"/>
              <a:t> and </a:t>
            </a:r>
            <a:r>
              <a:rPr lang="is-IS" dirty="0" smtClean="0"/>
              <a:t>doi:10.1007/s00382-009-0732-3</a:t>
            </a:r>
            <a:r>
              <a:rPr lang="en-US" dirty="0" smtClean="0"/>
              <a:t>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399" y="1402597"/>
            <a:ext cx="6533230" cy="4910214"/>
          </a:xfrm>
          <a:prstGeom prst="rect">
            <a:avLst/>
          </a:prstGeom>
        </p:spPr>
      </p:pic>
      <p:sp>
        <p:nvSpPr>
          <p:cNvPr id="3" name="Slide Number Placeholder 2"/>
          <p:cNvSpPr>
            <a:spLocks noGrp="1"/>
          </p:cNvSpPr>
          <p:nvPr>
            <p:ph type="sldNum" sz="quarter" idx="12"/>
          </p:nvPr>
        </p:nvSpPr>
        <p:spPr/>
        <p:txBody>
          <a:bodyPr/>
          <a:lstStyle/>
          <a:p>
            <a:fld id="{CE65062A-E251-7947-B0E6-867E84BB195B}" type="slidenum">
              <a:rPr lang="en-US" smtClean="0"/>
              <a:t>16</a:t>
            </a:fld>
            <a:endParaRPr lang="en-US"/>
          </a:p>
        </p:txBody>
      </p:sp>
    </p:spTree>
    <p:extLst>
      <p:ext uri="{BB962C8B-B14F-4D97-AF65-F5344CB8AC3E}">
        <p14:creationId xmlns:p14="http://schemas.microsoft.com/office/powerpoint/2010/main" val="1889184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656" y="170573"/>
            <a:ext cx="10515600" cy="698432"/>
          </a:xfrm>
        </p:spPr>
        <p:txBody>
          <a:bodyPr/>
          <a:lstStyle/>
          <a:p>
            <a:r>
              <a:rPr lang="en-US" b="1" dirty="0" smtClean="0"/>
              <a:t>Shin and </a:t>
            </a:r>
            <a:r>
              <a:rPr lang="en-US" b="1" dirty="0" err="1" smtClean="0"/>
              <a:t>Sardeshmukh</a:t>
            </a:r>
            <a:r>
              <a:rPr lang="en-US" b="1" dirty="0" smtClean="0"/>
              <a:t>, continued.</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444" y="929899"/>
            <a:ext cx="10058400" cy="5659943"/>
          </a:xfrm>
          <a:prstGeom prst="rect">
            <a:avLst/>
          </a:prstGeom>
        </p:spPr>
      </p:pic>
      <p:sp>
        <p:nvSpPr>
          <p:cNvPr id="3" name="Slide Number Placeholder 2"/>
          <p:cNvSpPr>
            <a:spLocks noGrp="1"/>
          </p:cNvSpPr>
          <p:nvPr>
            <p:ph type="sldNum" sz="quarter" idx="12"/>
          </p:nvPr>
        </p:nvSpPr>
        <p:spPr/>
        <p:txBody>
          <a:bodyPr/>
          <a:lstStyle/>
          <a:p>
            <a:fld id="{CE65062A-E251-7947-B0E6-867E84BB195B}" type="slidenum">
              <a:rPr lang="en-US" smtClean="0"/>
              <a:t>17</a:t>
            </a:fld>
            <a:endParaRPr lang="en-US"/>
          </a:p>
        </p:txBody>
      </p:sp>
    </p:spTree>
    <p:extLst>
      <p:ext uri="{BB962C8B-B14F-4D97-AF65-F5344CB8AC3E}">
        <p14:creationId xmlns:p14="http://schemas.microsoft.com/office/powerpoint/2010/main" val="999476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5607"/>
            <a:ext cx="10515600" cy="1325563"/>
          </a:xfrm>
        </p:spPr>
        <p:txBody>
          <a:bodyPr>
            <a:normAutofit fontScale="90000"/>
          </a:bodyPr>
          <a:lstStyle/>
          <a:p>
            <a:r>
              <a:rPr lang="en-US" b="1" dirty="0" smtClean="0"/>
              <a:t>Improving the representation of uncertainty in weather-climate ensemble prediction systems.</a:t>
            </a:r>
            <a:endParaRPr lang="en-US" b="1" dirty="0"/>
          </a:p>
        </p:txBody>
      </p:sp>
      <p:sp>
        <p:nvSpPr>
          <p:cNvPr id="3" name="Content Placeholder 2"/>
          <p:cNvSpPr>
            <a:spLocks noGrp="1"/>
          </p:cNvSpPr>
          <p:nvPr>
            <p:ph idx="1"/>
          </p:nvPr>
        </p:nvSpPr>
        <p:spPr>
          <a:xfrm>
            <a:off x="783956" y="2065849"/>
            <a:ext cx="10515600" cy="4351338"/>
          </a:xfrm>
        </p:spPr>
        <p:txBody>
          <a:bodyPr>
            <a:normAutofit/>
          </a:bodyPr>
          <a:lstStyle/>
          <a:p>
            <a:pPr lvl="1"/>
            <a:r>
              <a:rPr lang="en-US" sz="2800" dirty="0" smtClean="0"/>
              <a:t>Improved representation of initial-condition uncertainty.</a:t>
            </a:r>
          </a:p>
          <a:p>
            <a:pPr lvl="1"/>
            <a:r>
              <a:rPr lang="en-US" sz="2800" dirty="0" smtClean="0"/>
              <a:t>Multi-model ensemble combination.</a:t>
            </a:r>
          </a:p>
          <a:p>
            <a:pPr lvl="1"/>
            <a:r>
              <a:rPr lang="en-US" sz="2800" dirty="0" smtClean="0"/>
              <a:t>Multiple physical </a:t>
            </a:r>
            <a:r>
              <a:rPr lang="en-US" sz="2800" dirty="0" smtClean="0"/>
              <a:t>parameterizations, </a:t>
            </a:r>
            <a:r>
              <a:rPr lang="en-US" sz="2800" dirty="0" smtClean="0"/>
              <a:t>or perturbed parameters.</a:t>
            </a:r>
          </a:p>
          <a:p>
            <a:pPr lvl="1"/>
            <a:r>
              <a:rPr lang="en-US" sz="2800" dirty="0" smtClean="0"/>
              <a:t>First-generation stochastically perturbed physics.</a:t>
            </a:r>
          </a:p>
          <a:p>
            <a:pPr lvl="1"/>
            <a:r>
              <a:rPr lang="en-US" sz="2800" dirty="0" smtClean="0"/>
              <a:t>Physically based stochastic parameterizations.</a:t>
            </a:r>
          </a:p>
          <a:p>
            <a:pPr lvl="1"/>
            <a:r>
              <a:rPr lang="en-US" sz="2800" dirty="0" smtClean="0"/>
              <a:t>Statistical </a:t>
            </a:r>
            <a:r>
              <a:rPr lang="en-US" sz="2800" dirty="0" err="1" smtClean="0"/>
              <a:t>postprocessing</a:t>
            </a:r>
            <a:r>
              <a:rPr lang="en-US" sz="2800" dirty="0" smtClean="0"/>
              <a:t>.</a:t>
            </a:r>
          </a:p>
        </p:txBody>
      </p:sp>
      <p:sp>
        <p:nvSpPr>
          <p:cNvPr id="4" name="Slide Number Placeholder 3"/>
          <p:cNvSpPr>
            <a:spLocks noGrp="1"/>
          </p:cNvSpPr>
          <p:nvPr>
            <p:ph type="sldNum" sz="quarter" idx="12"/>
          </p:nvPr>
        </p:nvSpPr>
        <p:spPr/>
        <p:txBody>
          <a:bodyPr/>
          <a:lstStyle/>
          <a:p>
            <a:fld id="{CE65062A-E251-7947-B0E6-867E84BB195B}" type="slidenum">
              <a:rPr lang="en-US" smtClean="0"/>
              <a:t>18</a:t>
            </a:fld>
            <a:endParaRPr lang="en-US"/>
          </a:p>
        </p:txBody>
      </p:sp>
    </p:spTree>
    <p:extLst>
      <p:ext uri="{BB962C8B-B14F-4D97-AF65-F5344CB8AC3E}">
        <p14:creationId xmlns:p14="http://schemas.microsoft.com/office/powerpoint/2010/main" val="1253937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5607"/>
            <a:ext cx="10515600" cy="1325563"/>
          </a:xfrm>
        </p:spPr>
        <p:txBody>
          <a:bodyPr>
            <a:normAutofit fontScale="90000"/>
          </a:bodyPr>
          <a:lstStyle/>
          <a:p>
            <a:r>
              <a:rPr lang="en-US" b="1" dirty="0" smtClean="0"/>
              <a:t>Improving the representation of uncertainty in weather-climate ensemble prediction systems.</a:t>
            </a:r>
            <a:endParaRPr lang="en-US" b="1" dirty="0"/>
          </a:p>
        </p:txBody>
      </p:sp>
      <p:sp>
        <p:nvSpPr>
          <p:cNvPr id="3" name="Content Placeholder 2"/>
          <p:cNvSpPr>
            <a:spLocks noGrp="1"/>
          </p:cNvSpPr>
          <p:nvPr>
            <p:ph idx="1"/>
          </p:nvPr>
        </p:nvSpPr>
        <p:spPr>
          <a:xfrm>
            <a:off x="783956" y="2065849"/>
            <a:ext cx="10515600" cy="4351338"/>
          </a:xfrm>
        </p:spPr>
        <p:txBody>
          <a:bodyPr>
            <a:normAutofit/>
          </a:bodyPr>
          <a:lstStyle/>
          <a:p>
            <a:pPr lvl="1"/>
            <a:r>
              <a:rPr lang="en-US" sz="2800" b="1" dirty="0" smtClean="0"/>
              <a:t>Improved representation of initial-condition uncertainty.</a:t>
            </a:r>
          </a:p>
          <a:p>
            <a:pPr lvl="1"/>
            <a:r>
              <a:rPr lang="en-US" sz="2800" dirty="0" smtClean="0"/>
              <a:t>Multi-model ensemble combination.</a:t>
            </a:r>
          </a:p>
          <a:p>
            <a:pPr lvl="1"/>
            <a:r>
              <a:rPr lang="en-US" sz="2800" dirty="0" smtClean="0"/>
              <a:t>Multiple physical parameterizations or perturbed parameters.</a:t>
            </a:r>
          </a:p>
          <a:p>
            <a:pPr lvl="1"/>
            <a:r>
              <a:rPr lang="en-US" sz="2800" dirty="0" smtClean="0"/>
              <a:t>First-generation stochastically perturbed physics.</a:t>
            </a:r>
          </a:p>
          <a:p>
            <a:pPr lvl="1"/>
            <a:r>
              <a:rPr lang="en-US" sz="2800" dirty="0" smtClean="0"/>
              <a:t>Physically based stochastic parameterizations.</a:t>
            </a:r>
          </a:p>
          <a:p>
            <a:pPr lvl="1"/>
            <a:r>
              <a:rPr lang="en-US" sz="2800" dirty="0" smtClean="0"/>
              <a:t>Statistical </a:t>
            </a:r>
            <a:r>
              <a:rPr lang="en-US" sz="2800" dirty="0" err="1" smtClean="0"/>
              <a:t>postprocessing</a:t>
            </a:r>
            <a:r>
              <a:rPr lang="en-US" sz="2800" dirty="0" smtClean="0"/>
              <a:t>.</a:t>
            </a:r>
          </a:p>
        </p:txBody>
      </p:sp>
      <p:sp>
        <p:nvSpPr>
          <p:cNvPr id="4" name="Slide Number Placeholder 3"/>
          <p:cNvSpPr>
            <a:spLocks noGrp="1"/>
          </p:cNvSpPr>
          <p:nvPr>
            <p:ph type="sldNum" sz="quarter" idx="12"/>
          </p:nvPr>
        </p:nvSpPr>
        <p:spPr/>
        <p:txBody>
          <a:bodyPr/>
          <a:lstStyle/>
          <a:p>
            <a:fld id="{CE65062A-E251-7947-B0E6-867E84BB195B}" type="slidenum">
              <a:rPr lang="en-US" smtClean="0"/>
              <a:t>19</a:t>
            </a:fld>
            <a:endParaRPr lang="en-US"/>
          </a:p>
        </p:txBody>
      </p:sp>
    </p:spTree>
    <p:extLst>
      <p:ext uri="{BB962C8B-B14F-4D97-AF65-F5344CB8AC3E}">
        <p14:creationId xmlns:p14="http://schemas.microsoft.com/office/powerpoint/2010/main" val="1127732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199" y="365125"/>
            <a:ext cx="5157537" cy="2626728"/>
          </a:xfrm>
        </p:spPr>
        <p:txBody>
          <a:bodyPr>
            <a:normAutofit fontScale="90000"/>
          </a:bodyPr>
          <a:lstStyle/>
          <a:p>
            <a:r>
              <a:rPr lang="en-US" b="1" dirty="0" smtClean="0"/>
              <a:t>Why bother with examinations of model uncertainty at weather-climate time scales?</a:t>
            </a:r>
            <a:endParaRPr lang="en-US" b="1" dirty="0"/>
          </a:p>
        </p:txBody>
      </p:sp>
      <p:sp>
        <p:nvSpPr>
          <p:cNvPr id="4" name="Slide Number Placeholder 3"/>
          <p:cNvSpPr>
            <a:spLocks noGrp="1"/>
          </p:cNvSpPr>
          <p:nvPr>
            <p:ph type="sldNum" sz="quarter" idx="12"/>
          </p:nvPr>
        </p:nvSpPr>
        <p:spPr/>
        <p:txBody>
          <a:bodyPr/>
          <a:lstStyle/>
          <a:p>
            <a:fld id="{CE65062A-E251-7947-B0E6-867E84BB195B}" type="slidenum">
              <a:rPr lang="en-US" smtClean="0"/>
              <a:t>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31096" cy="6858000"/>
          </a:xfrm>
          <a:prstGeom prst="rect">
            <a:avLst/>
          </a:prstGeom>
        </p:spPr>
      </p:pic>
      <p:sp>
        <p:nvSpPr>
          <p:cNvPr id="7" name="TextBox 6"/>
          <p:cNvSpPr txBox="1"/>
          <p:nvPr/>
        </p:nvSpPr>
        <p:spPr>
          <a:xfrm>
            <a:off x="6431096" y="6259810"/>
            <a:ext cx="4061176" cy="461665"/>
          </a:xfrm>
          <a:prstGeom prst="rect">
            <a:avLst/>
          </a:prstGeom>
          <a:noFill/>
        </p:spPr>
        <p:txBody>
          <a:bodyPr wrap="none" rtlCol="0">
            <a:spAutoFit/>
          </a:bodyPr>
          <a:lstStyle/>
          <a:p>
            <a:r>
              <a:rPr lang="en-US" sz="1200" dirty="0" smtClean="0"/>
              <a:t>Martin et al. 2010 </a:t>
            </a:r>
            <a:r>
              <a:rPr lang="en-US" sz="1200" i="1" dirty="0" smtClean="0"/>
              <a:t>J Climate</a:t>
            </a:r>
            <a:r>
              <a:rPr lang="en-US" sz="1200" dirty="0" smtClean="0"/>
              <a:t>, (WGNE’s Transpose AMIP)</a:t>
            </a:r>
          </a:p>
          <a:p>
            <a:r>
              <a:rPr lang="en-US" sz="1200" dirty="0" smtClean="0"/>
              <a:t>http</a:t>
            </a:r>
            <a:r>
              <a:rPr lang="en-US" sz="1200" dirty="0"/>
              <a:t>://</a:t>
            </a:r>
            <a:r>
              <a:rPr lang="en-US" sz="1200" dirty="0" err="1"/>
              <a:t>journals.ametsoc.org</a:t>
            </a:r>
            <a:r>
              <a:rPr lang="en-US" sz="1200" dirty="0"/>
              <a:t>/</a:t>
            </a:r>
            <a:r>
              <a:rPr lang="en-US" sz="1200" dirty="0" err="1"/>
              <a:t>doi</a:t>
            </a:r>
            <a:r>
              <a:rPr lang="en-US" sz="1200" dirty="0"/>
              <a:t>/abs/10.1175/2010JCLI3541.1</a:t>
            </a:r>
          </a:p>
        </p:txBody>
      </p:sp>
      <p:sp>
        <p:nvSpPr>
          <p:cNvPr id="8" name="TextBox 7"/>
          <p:cNvSpPr txBox="1"/>
          <p:nvPr/>
        </p:nvSpPr>
        <p:spPr>
          <a:xfrm>
            <a:off x="6553200" y="3238600"/>
            <a:ext cx="5157536" cy="1754326"/>
          </a:xfrm>
          <a:prstGeom prst="rect">
            <a:avLst/>
          </a:prstGeom>
          <a:noFill/>
        </p:spPr>
        <p:txBody>
          <a:bodyPr wrap="square" rtlCol="0">
            <a:spAutoFit/>
          </a:bodyPr>
          <a:lstStyle/>
          <a:p>
            <a:r>
              <a:rPr lang="en-US" dirty="0" smtClean="0"/>
              <a:t>Systematic errors that are bugaboos for climate</a:t>
            </a:r>
          </a:p>
          <a:p>
            <a:r>
              <a:rPr lang="en-US" dirty="0" smtClean="0"/>
              <a:t>projections are similar in weather predictions.</a:t>
            </a:r>
          </a:p>
          <a:p>
            <a:endParaRPr lang="en-US" dirty="0"/>
          </a:p>
          <a:p>
            <a:r>
              <a:rPr lang="en-US" dirty="0">
                <a:solidFill>
                  <a:srgbClr val="FF0000"/>
                </a:solidFill>
              </a:rPr>
              <a:t>W</a:t>
            </a:r>
            <a:r>
              <a:rPr lang="en-US" dirty="0" smtClean="0">
                <a:solidFill>
                  <a:srgbClr val="FF0000"/>
                </a:solidFill>
              </a:rPr>
              <a:t>eather prediction can be a test bed for examination of climate projection issues, I believe including issues of simulating the prediction/projection uncertainty.</a:t>
            </a:r>
            <a:endParaRPr lang="en-US" dirty="0">
              <a:solidFill>
                <a:srgbClr val="FF0000"/>
              </a:solidFill>
            </a:endParaRPr>
          </a:p>
        </p:txBody>
      </p:sp>
    </p:spTree>
    <p:extLst>
      <p:ext uri="{BB962C8B-B14F-4D97-AF65-F5344CB8AC3E}">
        <p14:creationId xmlns:p14="http://schemas.microsoft.com/office/powerpoint/2010/main" val="1689472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454" y="365125"/>
            <a:ext cx="10935346" cy="1325563"/>
          </a:xfrm>
        </p:spPr>
        <p:txBody>
          <a:bodyPr>
            <a:normAutofit/>
          </a:bodyPr>
          <a:lstStyle/>
          <a:p>
            <a:r>
              <a:rPr lang="en-US" b="1" dirty="0" smtClean="0"/>
              <a:t>Initial-state uncertainty: more widespread use of ensemble-based data assimilation methods.</a:t>
            </a:r>
            <a:endParaRPr lang="en-US" b="1" dirty="0"/>
          </a:p>
        </p:txBody>
      </p:sp>
      <p:pic>
        <p:nvPicPr>
          <p:cNvPr id="4" name="Picture 6" descr="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3563" y="1867546"/>
            <a:ext cx="7162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18454" y="5509647"/>
            <a:ext cx="11639227" cy="923330"/>
          </a:xfrm>
          <a:prstGeom prst="rect">
            <a:avLst/>
          </a:prstGeom>
          <a:noFill/>
        </p:spPr>
        <p:txBody>
          <a:bodyPr wrap="square" rtlCol="0">
            <a:spAutoFit/>
          </a:bodyPr>
          <a:lstStyle/>
          <a:p>
            <a:r>
              <a:rPr lang="en-US" dirty="0" err="1" smtClean="0"/>
              <a:t>EnKF</a:t>
            </a:r>
            <a:r>
              <a:rPr lang="en-US" dirty="0" smtClean="0"/>
              <a:t> (see reviews </a:t>
            </a:r>
            <a:r>
              <a:rPr lang="en-US" dirty="0" smtClean="0">
                <a:hlinkClick r:id="rId3"/>
              </a:rPr>
              <a:t>here</a:t>
            </a:r>
            <a:r>
              <a:rPr lang="en-US" dirty="0" smtClean="0"/>
              <a:t> and </a:t>
            </a:r>
            <a:r>
              <a:rPr lang="en-US" dirty="0" smtClean="0">
                <a:hlinkClick r:id="rId4"/>
              </a:rPr>
              <a:t>here</a:t>
            </a:r>
            <a:r>
              <a:rPr lang="en-US" dirty="0" smtClean="0"/>
              <a:t>) provides a vehicle for estimation of initial-condition uncertainty.  Initial state reflects contribution of uncertainty from forecast (solid lines, left panel) and observation (purple vertical line, with associated dashed line representing observation uncertainty).  Solid lines in right panel denote distribution of analysis uncertainty.</a:t>
            </a:r>
            <a:endParaRPr lang="en-US" dirty="0"/>
          </a:p>
        </p:txBody>
      </p:sp>
      <p:sp>
        <p:nvSpPr>
          <p:cNvPr id="3" name="Slide Number Placeholder 2"/>
          <p:cNvSpPr>
            <a:spLocks noGrp="1"/>
          </p:cNvSpPr>
          <p:nvPr>
            <p:ph type="sldNum" sz="quarter" idx="12"/>
          </p:nvPr>
        </p:nvSpPr>
        <p:spPr/>
        <p:txBody>
          <a:bodyPr/>
          <a:lstStyle/>
          <a:p>
            <a:fld id="{CE65062A-E251-7947-B0E6-867E84BB195B}" type="slidenum">
              <a:rPr lang="en-US" smtClean="0"/>
              <a:t>20</a:t>
            </a:fld>
            <a:endParaRPr lang="en-US"/>
          </a:p>
        </p:txBody>
      </p:sp>
    </p:spTree>
    <p:extLst>
      <p:ext uri="{BB962C8B-B14F-4D97-AF65-F5344CB8AC3E}">
        <p14:creationId xmlns:p14="http://schemas.microsoft.com/office/powerpoint/2010/main" val="1838495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Increasingly, we realize we need to estimate the soil (and ocean, ice) state carefully as well.</a:t>
            </a:r>
            <a:endParaRPr lang="en-US" b="1" dirty="0"/>
          </a:p>
        </p:txBody>
      </p:sp>
      <p:cxnSp>
        <p:nvCxnSpPr>
          <p:cNvPr id="5" name="Straight Connector 4"/>
          <p:cNvCxnSpPr/>
          <p:nvPr/>
        </p:nvCxnSpPr>
        <p:spPr>
          <a:xfrm>
            <a:off x="894944" y="2911813"/>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94944" y="3090154"/>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94944" y="3281464"/>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94944" y="3472774"/>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94944" y="3657600"/>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4944" y="3832858"/>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94945" y="4017524"/>
            <a:ext cx="145914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39634" y="3804155"/>
            <a:ext cx="769763" cy="369332"/>
          </a:xfrm>
          <a:prstGeom prst="rect">
            <a:avLst/>
          </a:prstGeom>
          <a:noFill/>
        </p:spPr>
        <p:txBody>
          <a:bodyPr wrap="none" rtlCol="0">
            <a:spAutoFit/>
          </a:bodyPr>
          <a:lstStyle/>
          <a:p>
            <a:r>
              <a:rPr lang="en-US" smtClean="0"/>
              <a:t>T=15C</a:t>
            </a:r>
            <a:endParaRPr lang="en-US"/>
          </a:p>
        </p:txBody>
      </p:sp>
      <p:sp>
        <p:nvSpPr>
          <p:cNvPr id="13" name="Rectangle 12"/>
          <p:cNvSpPr/>
          <p:nvPr/>
        </p:nvSpPr>
        <p:spPr>
          <a:xfrm>
            <a:off x="894942" y="4121445"/>
            <a:ext cx="1459149" cy="89494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39636" y="4134733"/>
            <a:ext cx="999376" cy="646331"/>
          </a:xfrm>
          <a:prstGeom prst="rect">
            <a:avLst/>
          </a:prstGeom>
          <a:noFill/>
        </p:spPr>
        <p:txBody>
          <a:bodyPr wrap="none" rtlCol="0">
            <a:spAutoFit/>
          </a:bodyPr>
          <a:lstStyle/>
          <a:p>
            <a:r>
              <a:rPr lang="en-US" dirty="0" smtClean="0"/>
              <a:t>T=18C</a:t>
            </a:r>
          </a:p>
          <a:p>
            <a:r>
              <a:rPr lang="en-US" dirty="0" smtClean="0"/>
              <a:t>(ground)</a:t>
            </a:r>
            <a:endParaRPr lang="en-US" dirty="0"/>
          </a:p>
        </p:txBody>
      </p:sp>
      <p:sp>
        <p:nvSpPr>
          <p:cNvPr id="15" name="TextBox 14"/>
          <p:cNvSpPr txBox="1"/>
          <p:nvPr/>
        </p:nvSpPr>
        <p:spPr>
          <a:xfrm>
            <a:off x="838200" y="2242081"/>
            <a:ext cx="1486304" cy="369332"/>
          </a:xfrm>
          <a:prstGeom prst="rect">
            <a:avLst/>
          </a:prstGeom>
          <a:noFill/>
        </p:spPr>
        <p:txBody>
          <a:bodyPr wrap="none" rtlCol="0">
            <a:spAutoFit/>
          </a:bodyPr>
          <a:lstStyle/>
          <a:p>
            <a:r>
              <a:rPr lang="en-US" smtClean="0"/>
              <a:t>Time = 0 hour</a:t>
            </a:r>
            <a:endParaRPr lang="en-US"/>
          </a:p>
        </p:txBody>
      </p:sp>
      <p:cxnSp>
        <p:nvCxnSpPr>
          <p:cNvPr id="17" name="Straight Arrow Connector 16"/>
          <p:cNvCxnSpPr/>
          <p:nvPr/>
        </p:nvCxnSpPr>
        <p:spPr>
          <a:xfrm>
            <a:off x="2632953" y="3657600"/>
            <a:ext cx="49935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492229" y="2911813"/>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92229" y="3090154"/>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492229" y="3281464"/>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492229" y="3472774"/>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492229" y="3657600"/>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492229" y="3832858"/>
            <a:ext cx="1459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492230" y="4017524"/>
            <a:ext cx="1459149"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836919" y="3804155"/>
            <a:ext cx="769763" cy="369332"/>
          </a:xfrm>
          <a:prstGeom prst="rect">
            <a:avLst/>
          </a:prstGeom>
          <a:noFill/>
        </p:spPr>
        <p:txBody>
          <a:bodyPr wrap="none" rtlCol="0">
            <a:spAutoFit/>
          </a:bodyPr>
          <a:lstStyle/>
          <a:p>
            <a:r>
              <a:rPr lang="en-US" dirty="0" smtClean="0"/>
              <a:t>T=18C</a:t>
            </a:r>
            <a:endParaRPr lang="en-US" dirty="0"/>
          </a:p>
        </p:txBody>
      </p:sp>
      <p:sp>
        <p:nvSpPr>
          <p:cNvPr id="26" name="Rectangle 25"/>
          <p:cNvSpPr/>
          <p:nvPr/>
        </p:nvSpPr>
        <p:spPr>
          <a:xfrm>
            <a:off x="3492227" y="4121445"/>
            <a:ext cx="1459149" cy="89494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836921" y="4134733"/>
            <a:ext cx="999376" cy="646331"/>
          </a:xfrm>
          <a:prstGeom prst="rect">
            <a:avLst/>
          </a:prstGeom>
          <a:noFill/>
        </p:spPr>
        <p:txBody>
          <a:bodyPr wrap="none" rtlCol="0">
            <a:spAutoFit/>
          </a:bodyPr>
          <a:lstStyle/>
          <a:p>
            <a:r>
              <a:rPr lang="en-US" dirty="0" smtClean="0"/>
              <a:t>T=18C</a:t>
            </a:r>
          </a:p>
          <a:p>
            <a:r>
              <a:rPr lang="en-US" dirty="0" smtClean="0"/>
              <a:t>(ground)</a:t>
            </a:r>
            <a:endParaRPr lang="en-US" dirty="0"/>
          </a:p>
        </p:txBody>
      </p:sp>
      <p:sp>
        <p:nvSpPr>
          <p:cNvPr id="28" name="TextBox 27"/>
          <p:cNvSpPr txBox="1"/>
          <p:nvPr/>
        </p:nvSpPr>
        <p:spPr>
          <a:xfrm>
            <a:off x="3435485" y="2242081"/>
            <a:ext cx="1486304" cy="369332"/>
          </a:xfrm>
          <a:prstGeom prst="rect">
            <a:avLst/>
          </a:prstGeom>
          <a:noFill/>
        </p:spPr>
        <p:txBody>
          <a:bodyPr wrap="none" rtlCol="0">
            <a:spAutoFit/>
          </a:bodyPr>
          <a:lstStyle/>
          <a:p>
            <a:r>
              <a:rPr lang="en-US" dirty="0" smtClean="0"/>
              <a:t>Time = 1 hour</a:t>
            </a:r>
            <a:endParaRPr lang="en-US" dirty="0"/>
          </a:p>
        </p:txBody>
      </p:sp>
      <p:sp>
        <p:nvSpPr>
          <p:cNvPr id="29" name="TextBox 28"/>
          <p:cNvSpPr txBox="1"/>
          <p:nvPr/>
        </p:nvSpPr>
        <p:spPr>
          <a:xfrm>
            <a:off x="5525310" y="2046426"/>
            <a:ext cx="6259599" cy="3970318"/>
          </a:xfrm>
          <a:prstGeom prst="rect">
            <a:avLst/>
          </a:prstGeom>
          <a:noFill/>
        </p:spPr>
        <p:txBody>
          <a:bodyPr wrap="none" rtlCol="0">
            <a:spAutoFit/>
          </a:bodyPr>
          <a:lstStyle/>
          <a:p>
            <a:r>
              <a:rPr lang="en-US" dirty="0" smtClean="0"/>
              <a:t>Suppose we have very carefully estimated the thermodynamic</a:t>
            </a:r>
          </a:p>
          <a:p>
            <a:r>
              <a:rPr lang="en-US" dirty="0" smtClean="0"/>
              <a:t>profile of the atmospheric state, and the analyzed temperature</a:t>
            </a:r>
          </a:p>
          <a:p>
            <a:r>
              <a:rPr lang="en-US" dirty="0" smtClean="0"/>
              <a:t>near the ground is 15C (error &lt; 1C).  </a:t>
            </a:r>
          </a:p>
          <a:p>
            <a:endParaRPr lang="en-US" dirty="0"/>
          </a:p>
          <a:p>
            <a:r>
              <a:rPr lang="en-US" dirty="0" smtClean="0"/>
              <a:t>Suppose the ground temperature is not well quantified,</a:t>
            </a:r>
          </a:p>
          <a:p>
            <a:r>
              <a:rPr lang="en-US" dirty="0" smtClean="0"/>
              <a:t>with significant bias, due to lack of observations and significant </a:t>
            </a:r>
          </a:p>
          <a:p>
            <a:r>
              <a:rPr lang="en-US" dirty="0" smtClean="0"/>
              <a:t>model error in the land-surface model.</a:t>
            </a:r>
          </a:p>
          <a:p>
            <a:endParaRPr lang="en-US" dirty="0"/>
          </a:p>
          <a:p>
            <a:r>
              <a:rPr lang="en-US" dirty="0" smtClean="0"/>
              <a:t>In a very short amount of time, the  near-surface atmospheric </a:t>
            </a:r>
          </a:p>
          <a:p>
            <a:r>
              <a:rPr lang="en-US" dirty="0" smtClean="0"/>
              <a:t>temperature equilibrates to be more consistent with the soil</a:t>
            </a:r>
          </a:p>
          <a:p>
            <a:r>
              <a:rPr lang="en-US" dirty="0" smtClean="0"/>
              <a:t>temperature, with its much greater thermal energy storage.</a:t>
            </a:r>
          </a:p>
          <a:p>
            <a:endParaRPr lang="en-US" dirty="0"/>
          </a:p>
          <a:p>
            <a:r>
              <a:rPr lang="en-US" dirty="0" smtClean="0"/>
              <a:t>This is a large problem for near-surface predictions at short leads.</a:t>
            </a:r>
          </a:p>
          <a:p>
            <a:endParaRPr lang="en-US" dirty="0"/>
          </a:p>
        </p:txBody>
      </p:sp>
      <p:sp>
        <p:nvSpPr>
          <p:cNvPr id="3" name="Slide Number Placeholder 2"/>
          <p:cNvSpPr>
            <a:spLocks noGrp="1"/>
          </p:cNvSpPr>
          <p:nvPr>
            <p:ph type="sldNum" sz="quarter" idx="12"/>
          </p:nvPr>
        </p:nvSpPr>
        <p:spPr/>
        <p:txBody>
          <a:bodyPr/>
          <a:lstStyle/>
          <a:p>
            <a:fld id="{CE65062A-E251-7947-B0E6-867E84BB195B}" type="slidenum">
              <a:rPr lang="en-US" smtClean="0"/>
              <a:t>21</a:t>
            </a:fld>
            <a:endParaRPr lang="en-US"/>
          </a:p>
        </p:txBody>
      </p:sp>
    </p:spTree>
    <p:extLst>
      <p:ext uri="{BB962C8B-B14F-4D97-AF65-F5344CB8AC3E}">
        <p14:creationId xmlns:p14="http://schemas.microsoft.com/office/powerpoint/2010/main" val="2133625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Research frontier is </a:t>
            </a:r>
            <a:r>
              <a:rPr lang="en-US" b="1" dirty="0" smtClean="0"/>
              <a:t>in part </a:t>
            </a:r>
            <a:r>
              <a:rPr lang="en-US" b="1" i="1" dirty="0" smtClean="0"/>
              <a:t>coupled</a:t>
            </a:r>
            <a:r>
              <a:rPr lang="en-US" b="1" dirty="0" smtClean="0"/>
              <a:t> </a:t>
            </a:r>
            <a:r>
              <a:rPr lang="en-US" b="1" dirty="0" smtClean="0"/>
              <a:t>ensemble-based data assimilation.</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431" y="1596326"/>
            <a:ext cx="5756125" cy="5013702"/>
          </a:xfrm>
          <a:prstGeom prst="rect">
            <a:avLst/>
          </a:prstGeom>
        </p:spPr>
      </p:pic>
      <p:sp>
        <p:nvSpPr>
          <p:cNvPr id="5" name="TextBox 4"/>
          <p:cNvSpPr txBox="1"/>
          <p:nvPr/>
        </p:nvSpPr>
        <p:spPr>
          <a:xfrm>
            <a:off x="61993" y="6610028"/>
            <a:ext cx="6861174" cy="261610"/>
          </a:xfrm>
          <a:prstGeom prst="rect">
            <a:avLst/>
          </a:prstGeom>
          <a:noFill/>
        </p:spPr>
        <p:txBody>
          <a:bodyPr wrap="none" rtlCol="0">
            <a:spAutoFit/>
          </a:bodyPr>
          <a:lstStyle/>
          <a:p>
            <a:r>
              <a:rPr lang="en-US" sz="1100" dirty="0" smtClean="0"/>
              <a:t>ref: </a:t>
            </a:r>
            <a:r>
              <a:rPr lang="en-US" sz="1100" dirty="0" err="1" smtClean="0"/>
              <a:t>DiLuzio</a:t>
            </a:r>
            <a:r>
              <a:rPr lang="en-US" sz="1100" dirty="0" smtClean="0"/>
              <a:t> et al. 2008, http://</a:t>
            </a:r>
            <a:r>
              <a:rPr lang="en-US" sz="1100" dirty="0" err="1" smtClean="0"/>
              <a:t>prism.oregonstate.edu</a:t>
            </a:r>
            <a:r>
              <a:rPr lang="en-US" sz="1100" dirty="0" smtClean="0"/>
              <a:t>/documents/pubs/2008jappclim_retrospectiveDaily_diluzio.pdf</a:t>
            </a:r>
            <a:endParaRPr lang="en-US" sz="1100" dirty="0"/>
          </a:p>
        </p:txBody>
      </p:sp>
      <p:sp>
        <p:nvSpPr>
          <p:cNvPr id="6" name="TextBox 5"/>
          <p:cNvSpPr txBox="1"/>
          <p:nvPr/>
        </p:nvSpPr>
        <p:spPr>
          <a:xfrm>
            <a:off x="604434" y="3549179"/>
            <a:ext cx="2212657" cy="369332"/>
          </a:xfrm>
          <a:prstGeom prst="rect">
            <a:avLst/>
          </a:prstGeom>
          <a:noFill/>
        </p:spPr>
        <p:txBody>
          <a:bodyPr wrap="none" rtlCol="0">
            <a:spAutoFit/>
          </a:bodyPr>
          <a:lstStyle/>
          <a:p>
            <a:r>
              <a:rPr lang="en-US" smtClean="0"/>
              <a:t>Precipitation network</a:t>
            </a:r>
            <a:endParaRPr lang="en-US"/>
          </a:p>
        </p:txBody>
      </p:sp>
      <p:sp>
        <p:nvSpPr>
          <p:cNvPr id="7" name="TextBox 6"/>
          <p:cNvSpPr txBox="1"/>
          <p:nvPr/>
        </p:nvSpPr>
        <p:spPr>
          <a:xfrm>
            <a:off x="649574" y="6129580"/>
            <a:ext cx="2122376" cy="369332"/>
          </a:xfrm>
          <a:prstGeom prst="rect">
            <a:avLst/>
          </a:prstGeom>
          <a:noFill/>
        </p:spPr>
        <p:txBody>
          <a:bodyPr wrap="none" rtlCol="0">
            <a:spAutoFit/>
          </a:bodyPr>
          <a:lstStyle/>
          <a:p>
            <a:r>
              <a:rPr lang="en-US" smtClean="0"/>
              <a:t>Surface temperature</a:t>
            </a: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4325" y="1162844"/>
            <a:ext cx="5337130" cy="2914179"/>
          </a:xfrm>
          <a:prstGeom prst="rect">
            <a:avLst/>
          </a:prstGeom>
        </p:spPr>
      </p:pic>
      <p:sp>
        <p:nvSpPr>
          <p:cNvPr id="9" name="TextBox 8"/>
          <p:cNvSpPr txBox="1"/>
          <p:nvPr/>
        </p:nvSpPr>
        <p:spPr>
          <a:xfrm>
            <a:off x="6648772" y="4294773"/>
            <a:ext cx="4997907" cy="2308324"/>
          </a:xfrm>
          <a:prstGeom prst="rect">
            <a:avLst/>
          </a:prstGeom>
          <a:noFill/>
        </p:spPr>
        <p:txBody>
          <a:bodyPr wrap="none" rtlCol="0">
            <a:spAutoFit/>
          </a:bodyPr>
          <a:lstStyle/>
          <a:p>
            <a:r>
              <a:rPr lang="en-US" dirty="0" smtClean="0"/>
              <a:t>With high-quality coupled DA algorithms, </a:t>
            </a:r>
            <a:r>
              <a:rPr lang="en-US" dirty="0" smtClean="0">
                <a:solidFill>
                  <a:srgbClr val="FF0000"/>
                </a:solidFill>
              </a:rPr>
              <a:t>the </a:t>
            </a:r>
          </a:p>
          <a:p>
            <a:r>
              <a:rPr lang="en-US" dirty="0" smtClean="0">
                <a:solidFill>
                  <a:srgbClr val="FF0000"/>
                </a:solidFill>
              </a:rPr>
              <a:t>comparatively rich atmospheric temperature</a:t>
            </a:r>
          </a:p>
          <a:p>
            <a:r>
              <a:rPr lang="en-US" dirty="0" smtClean="0">
                <a:solidFill>
                  <a:srgbClr val="FF0000"/>
                </a:solidFill>
              </a:rPr>
              <a:t>and precipitation observations can be leveraged</a:t>
            </a:r>
          </a:p>
          <a:p>
            <a:r>
              <a:rPr lang="en-US" dirty="0" smtClean="0">
                <a:solidFill>
                  <a:srgbClr val="FF0000"/>
                </a:solidFill>
              </a:rPr>
              <a:t>to make increments (adjustments) to the soil </a:t>
            </a:r>
          </a:p>
          <a:p>
            <a:r>
              <a:rPr lang="en-US" dirty="0" smtClean="0">
                <a:solidFill>
                  <a:srgbClr val="FF0000"/>
                </a:solidFill>
              </a:rPr>
              <a:t>state</a:t>
            </a:r>
            <a:r>
              <a:rPr lang="en-US" dirty="0" smtClean="0">
                <a:solidFill>
                  <a:srgbClr val="FF0000"/>
                </a:solidFill>
              </a:rPr>
              <a:t>.</a:t>
            </a:r>
          </a:p>
          <a:p>
            <a:endParaRPr lang="en-US" dirty="0"/>
          </a:p>
          <a:p>
            <a:r>
              <a:rPr lang="en-US" dirty="0" smtClean="0"/>
              <a:t>Other DA issues include non-Gaussian errors (moist</a:t>
            </a:r>
          </a:p>
          <a:p>
            <a:r>
              <a:rPr lang="en-US" dirty="0" smtClean="0"/>
              <a:t>processes, dealing with displacement errors, more.)</a:t>
            </a:r>
            <a:endParaRPr lang="en-US" dirty="0"/>
          </a:p>
        </p:txBody>
      </p:sp>
      <p:sp>
        <p:nvSpPr>
          <p:cNvPr id="3" name="TextBox 2"/>
          <p:cNvSpPr txBox="1"/>
          <p:nvPr/>
        </p:nvSpPr>
        <p:spPr>
          <a:xfrm>
            <a:off x="7491664" y="3087514"/>
            <a:ext cx="570990" cy="369332"/>
          </a:xfrm>
          <a:prstGeom prst="rect">
            <a:avLst/>
          </a:prstGeom>
          <a:noFill/>
        </p:spPr>
        <p:txBody>
          <a:bodyPr wrap="none" rtlCol="0">
            <a:spAutoFit/>
          </a:bodyPr>
          <a:lstStyle/>
          <a:p>
            <a:r>
              <a:rPr lang="en-US" smtClean="0"/>
              <a:t>Soil </a:t>
            </a:r>
            <a:endParaRPr lang="en-US"/>
          </a:p>
        </p:txBody>
      </p:sp>
      <p:sp>
        <p:nvSpPr>
          <p:cNvPr id="10" name="Slide Number Placeholder 9"/>
          <p:cNvSpPr>
            <a:spLocks noGrp="1"/>
          </p:cNvSpPr>
          <p:nvPr>
            <p:ph type="sldNum" sz="quarter" idx="12"/>
          </p:nvPr>
        </p:nvSpPr>
        <p:spPr/>
        <p:txBody>
          <a:bodyPr/>
          <a:lstStyle/>
          <a:p>
            <a:fld id="{CE65062A-E251-7947-B0E6-867E84BB195B}" type="slidenum">
              <a:rPr lang="en-US" smtClean="0"/>
              <a:t>22</a:t>
            </a:fld>
            <a:endParaRPr lang="en-US"/>
          </a:p>
        </p:txBody>
      </p:sp>
    </p:spTree>
    <p:extLst>
      <p:ext uri="{BB962C8B-B14F-4D97-AF65-F5344CB8AC3E}">
        <p14:creationId xmlns:p14="http://schemas.microsoft.com/office/powerpoint/2010/main" val="464859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5607"/>
            <a:ext cx="10515600" cy="1325563"/>
          </a:xfrm>
        </p:spPr>
        <p:txBody>
          <a:bodyPr>
            <a:normAutofit fontScale="90000"/>
          </a:bodyPr>
          <a:lstStyle/>
          <a:p>
            <a:r>
              <a:rPr lang="en-US" b="1" dirty="0" smtClean="0"/>
              <a:t>Improving the representation of uncertainty in weather-climate ensemble prediction systems.</a:t>
            </a:r>
            <a:endParaRPr lang="en-US" b="1" dirty="0"/>
          </a:p>
        </p:txBody>
      </p:sp>
      <p:sp>
        <p:nvSpPr>
          <p:cNvPr id="3" name="Content Placeholder 2"/>
          <p:cNvSpPr>
            <a:spLocks noGrp="1"/>
          </p:cNvSpPr>
          <p:nvPr>
            <p:ph idx="1"/>
          </p:nvPr>
        </p:nvSpPr>
        <p:spPr>
          <a:xfrm>
            <a:off x="783956" y="2065849"/>
            <a:ext cx="10515600" cy="4351338"/>
          </a:xfrm>
        </p:spPr>
        <p:txBody>
          <a:bodyPr>
            <a:normAutofit/>
          </a:bodyPr>
          <a:lstStyle/>
          <a:p>
            <a:pPr lvl="1"/>
            <a:r>
              <a:rPr lang="en-US" sz="2800" dirty="0" smtClean="0"/>
              <a:t>Improved representation of initial-condition uncertainty.</a:t>
            </a:r>
          </a:p>
          <a:p>
            <a:pPr lvl="1"/>
            <a:r>
              <a:rPr lang="en-US" sz="2800" b="1" dirty="0" smtClean="0"/>
              <a:t>Multi-model ensemble combination.</a:t>
            </a:r>
          </a:p>
          <a:p>
            <a:pPr lvl="1"/>
            <a:r>
              <a:rPr lang="en-US" sz="2800" dirty="0" smtClean="0"/>
              <a:t>Multiple physical parameterizations or perturbed parameters.</a:t>
            </a:r>
          </a:p>
          <a:p>
            <a:pPr lvl="1"/>
            <a:r>
              <a:rPr lang="en-US" sz="2800" dirty="0" smtClean="0"/>
              <a:t>First-generation stochastically perturbed physics.</a:t>
            </a:r>
          </a:p>
          <a:p>
            <a:pPr lvl="1"/>
            <a:r>
              <a:rPr lang="en-US" sz="2800" dirty="0" smtClean="0"/>
              <a:t>Physically based stochastic parameterizations.</a:t>
            </a:r>
          </a:p>
          <a:p>
            <a:pPr lvl="1"/>
            <a:r>
              <a:rPr lang="en-US" sz="2800" dirty="0" smtClean="0"/>
              <a:t>Statistical </a:t>
            </a:r>
            <a:r>
              <a:rPr lang="en-US" sz="2800" dirty="0" err="1" smtClean="0"/>
              <a:t>postprocessing</a:t>
            </a:r>
            <a:r>
              <a:rPr lang="en-US" sz="2800" dirty="0" smtClean="0"/>
              <a:t>.</a:t>
            </a:r>
          </a:p>
        </p:txBody>
      </p:sp>
      <p:sp>
        <p:nvSpPr>
          <p:cNvPr id="4" name="Slide Number Placeholder 3"/>
          <p:cNvSpPr>
            <a:spLocks noGrp="1"/>
          </p:cNvSpPr>
          <p:nvPr>
            <p:ph type="sldNum" sz="quarter" idx="12"/>
          </p:nvPr>
        </p:nvSpPr>
        <p:spPr/>
        <p:txBody>
          <a:bodyPr/>
          <a:lstStyle/>
          <a:p>
            <a:fld id="{CE65062A-E251-7947-B0E6-867E84BB195B}" type="slidenum">
              <a:rPr lang="en-US" smtClean="0"/>
              <a:t>23</a:t>
            </a:fld>
            <a:endParaRPr lang="en-US"/>
          </a:p>
        </p:txBody>
      </p:sp>
    </p:spTree>
    <p:extLst>
      <p:ext uri="{BB962C8B-B14F-4D97-AF65-F5344CB8AC3E}">
        <p14:creationId xmlns:p14="http://schemas.microsoft.com/office/powerpoint/2010/main" val="114602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Multi-model ensemble combination: the good and the bad for weather-climate.</a:t>
            </a:r>
            <a:endParaRPr lang="en-US" b="1" dirty="0"/>
          </a:p>
        </p:txBody>
      </p:sp>
      <p:sp>
        <p:nvSpPr>
          <p:cNvPr id="3" name="Content Placeholder 2"/>
          <p:cNvSpPr>
            <a:spLocks noGrp="1"/>
          </p:cNvSpPr>
          <p:nvPr>
            <p:ph idx="1"/>
          </p:nvPr>
        </p:nvSpPr>
        <p:spPr>
          <a:xfrm>
            <a:off x="838200" y="1825625"/>
            <a:ext cx="10515600" cy="4767680"/>
          </a:xfrm>
        </p:spPr>
        <p:txBody>
          <a:bodyPr>
            <a:normAutofit fontScale="92500" lnSpcReduction="10000"/>
          </a:bodyPr>
          <a:lstStyle/>
          <a:p>
            <a:r>
              <a:rPr lang="en-US" dirty="0" smtClean="0"/>
              <a:t>Good:</a:t>
            </a:r>
          </a:p>
          <a:p>
            <a:pPr lvl="1"/>
            <a:r>
              <a:rPr lang="en-US" dirty="0" smtClean="0"/>
              <a:t>Does provide some improvement over single-model systems, though overall skill </a:t>
            </a:r>
            <a:r>
              <a:rPr lang="en-US" dirty="0" smtClean="0"/>
              <a:t>can be </a:t>
            </a:r>
            <a:r>
              <a:rPr lang="en-US" dirty="0" smtClean="0"/>
              <a:t>driven by the best </a:t>
            </a:r>
            <a:r>
              <a:rPr lang="en-US" dirty="0" smtClean="0"/>
              <a:t>model if that is clearly superior.</a:t>
            </a:r>
            <a:endParaRPr lang="en-US" dirty="0" smtClean="0"/>
          </a:p>
          <a:p>
            <a:pPr lvl="1"/>
            <a:r>
              <a:rPr lang="en-US" dirty="0" smtClean="0"/>
              <a:t>Convenient; multiple centers already producing data, products can be had for the cost of sharing them.</a:t>
            </a:r>
          </a:p>
          <a:p>
            <a:r>
              <a:rPr lang="en-US" dirty="0" smtClean="0"/>
              <a:t>Bad: </a:t>
            </a:r>
          </a:p>
          <a:p>
            <a:pPr lvl="1"/>
            <a:r>
              <a:rPr lang="en-US" dirty="0" smtClean="0"/>
              <a:t>Similar biases across MMEs results in less skill improvement than you might expect, as you realize.  </a:t>
            </a:r>
          </a:p>
          <a:p>
            <a:pPr lvl="2"/>
            <a:r>
              <a:rPr lang="en-US" dirty="0" smtClean="0"/>
              <a:t>Weather-climate simulations provide a way of demonstrating this for </a:t>
            </a:r>
            <a:r>
              <a:rPr lang="en-US" dirty="0" err="1" smtClean="0"/>
              <a:t>dec-cen</a:t>
            </a:r>
            <a:r>
              <a:rPr lang="en-US" dirty="0" smtClean="0"/>
              <a:t> climate, btw.</a:t>
            </a:r>
            <a:endParaRPr lang="en-US" dirty="0" smtClean="0"/>
          </a:p>
          <a:p>
            <a:pPr lvl="1"/>
            <a:r>
              <a:rPr lang="en-US" dirty="0" smtClean="0"/>
              <a:t>Significant data wrangling, and MME forecasts arrive at different times.</a:t>
            </a:r>
            <a:endParaRPr lang="en-US" dirty="0" smtClean="0"/>
          </a:p>
          <a:p>
            <a:pPr lvl="1"/>
            <a:r>
              <a:rPr lang="en-US" dirty="0" smtClean="0"/>
              <a:t>In </a:t>
            </a:r>
            <a:r>
              <a:rPr lang="en-US" dirty="0" smtClean="0"/>
              <a:t>US, at least, </a:t>
            </a:r>
            <a:r>
              <a:rPr lang="en-US" dirty="0" smtClean="0"/>
              <a:t>developmental resources </a:t>
            </a:r>
            <a:r>
              <a:rPr lang="en-US" dirty="0" smtClean="0"/>
              <a:t>have been spread across many prediction systems.  </a:t>
            </a:r>
            <a:r>
              <a:rPr lang="en-US" dirty="0" smtClean="0"/>
              <a:t>Consequently, none </a:t>
            </a:r>
            <a:r>
              <a:rPr lang="en-US" dirty="0" smtClean="0"/>
              <a:t>individually are anywhere near as good as ECMWF, developed with pooled resources.</a:t>
            </a:r>
          </a:p>
          <a:p>
            <a:pPr lvl="1"/>
            <a:r>
              <a:rPr lang="en-US" dirty="0" smtClean="0"/>
              <a:t>Post-processing of single model can achieve many of the gains one can get from </a:t>
            </a:r>
            <a:r>
              <a:rPr lang="en-US" dirty="0" err="1" smtClean="0"/>
              <a:t>MMEs.</a:t>
            </a:r>
            <a:endParaRPr lang="en-US" dirty="0" smtClean="0"/>
          </a:p>
          <a:p>
            <a:pPr lvl="1"/>
            <a:endParaRPr lang="en-US" dirty="0"/>
          </a:p>
        </p:txBody>
      </p:sp>
      <p:sp>
        <p:nvSpPr>
          <p:cNvPr id="4" name="Slide Number Placeholder 3"/>
          <p:cNvSpPr>
            <a:spLocks noGrp="1"/>
          </p:cNvSpPr>
          <p:nvPr>
            <p:ph type="sldNum" sz="quarter" idx="12"/>
          </p:nvPr>
        </p:nvSpPr>
        <p:spPr/>
        <p:txBody>
          <a:bodyPr/>
          <a:lstStyle/>
          <a:p>
            <a:fld id="{CE65062A-E251-7947-B0E6-867E84BB195B}" type="slidenum">
              <a:rPr lang="en-US" smtClean="0"/>
              <a:t>24</a:t>
            </a:fld>
            <a:endParaRPr lang="en-US"/>
          </a:p>
        </p:txBody>
      </p:sp>
    </p:spTree>
    <p:extLst>
      <p:ext uri="{BB962C8B-B14F-4D97-AF65-F5344CB8AC3E}">
        <p14:creationId xmlns:p14="http://schemas.microsoft.com/office/powerpoint/2010/main" val="1945030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728" y="256637"/>
            <a:ext cx="7136970" cy="2083607"/>
          </a:xfrm>
        </p:spPr>
        <p:txBody>
          <a:bodyPr>
            <a:normAutofit fontScale="90000"/>
          </a:bodyPr>
          <a:lstStyle/>
          <a:p>
            <a:r>
              <a:rPr lang="en-US" b="1" dirty="0" smtClean="0"/>
              <a:t>The good in MMEs: improvement over individual systems in some circumstances.</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64906" cy="6858000"/>
          </a:xfrm>
          <a:prstGeom prst="rect">
            <a:avLst/>
          </a:prstGeom>
        </p:spPr>
      </p:pic>
      <p:sp>
        <p:nvSpPr>
          <p:cNvPr id="5" name="TextBox 4"/>
          <p:cNvSpPr txBox="1"/>
          <p:nvPr/>
        </p:nvSpPr>
        <p:spPr>
          <a:xfrm>
            <a:off x="3742840" y="6462793"/>
            <a:ext cx="7496348" cy="307777"/>
          </a:xfrm>
          <a:prstGeom prst="rect">
            <a:avLst/>
          </a:prstGeom>
          <a:noFill/>
        </p:spPr>
        <p:txBody>
          <a:bodyPr wrap="none" rtlCol="0">
            <a:spAutoFit/>
          </a:bodyPr>
          <a:lstStyle/>
          <a:p>
            <a:r>
              <a:rPr lang="en-US" sz="1400" dirty="0" smtClean="0"/>
              <a:t>Ref: </a:t>
            </a:r>
            <a:r>
              <a:rPr lang="en-US" sz="1400" dirty="0" err="1" smtClean="0"/>
              <a:t>Swinbank</a:t>
            </a:r>
            <a:r>
              <a:rPr lang="en-US" sz="1400" dirty="0" smtClean="0"/>
              <a:t> et al. 2016, BAMS, http://</a:t>
            </a:r>
            <a:r>
              <a:rPr lang="en-US" sz="1400" dirty="0" err="1" smtClean="0"/>
              <a:t>journals.ametsoc.org</a:t>
            </a:r>
            <a:r>
              <a:rPr lang="en-US" sz="1400" dirty="0" smtClean="0"/>
              <a:t>/</a:t>
            </a:r>
            <a:r>
              <a:rPr lang="en-US" sz="1400" dirty="0" err="1" smtClean="0"/>
              <a:t>doi</a:t>
            </a:r>
            <a:r>
              <a:rPr lang="en-US" sz="1400" dirty="0" smtClean="0"/>
              <a:t>/abs/10.1175/BAMS-D-13-00191.1</a:t>
            </a:r>
            <a:endParaRPr lang="en-US" sz="1400" dirty="0"/>
          </a:p>
        </p:txBody>
      </p:sp>
      <p:sp>
        <p:nvSpPr>
          <p:cNvPr id="6" name="TextBox 5"/>
          <p:cNvSpPr txBox="1"/>
          <p:nvPr/>
        </p:nvSpPr>
        <p:spPr>
          <a:xfrm>
            <a:off x="4765728" y="2585065"/>
            <a:ext cx="5944576" cy="646331"/>
          </a:xfrm>
          <a:prstGeom prst="rect">
            <a:avLst/>
          </a:prstGeom>
          <a:noFill/>
        </p:spPr>
        <p:txBody>
          <a:bodyPr wrap="none" rtlCol="0">
            <a:spAutoFit/>
          </a:bodyPr>
          <a:lstStyle/>
          <a:p>
            <a:r>
              <a:rPr lang="en-US" dirty="0" smtClean="0"/>
              <a:t>But notice the improvement over the ECMWF system alone is</a:t>
            </a:r>
          </a:p>
          <a:p>
            <a:r>
              <a:rPr lang="en-US" dirty="0" smtClean="0"/>
              <a:t>somewhat modest.</a:t>
            </a:r>
            <a:endParaRPr lang="en-US" dirty="0"/>
          </a:p>
        </p:txBody>
      </p:sp>
      <p:sp>
        <p:nvSpPr>
          <p:cNvPr id="3" name="Slide Number Placeholder 2"/>
          <p:cNvSpPr>
            <a:spLocks noGrp="1"/>
          </p:cNvSpPr>
          <p:nvPr>
            <p:ph type="sldNum" sz="quarter" idx="12"/>
          </p:nvPr>
        </p:nvSpPr>
        <p:spPr/>
        <p:txBody>
          <a:bodyPr/>
          <a:lstStyle/>
          <a:p>
            <a:fld id="{CE65062A-E251-7947-B0E6-867E84BB195B}" type="slidenum">
              <a:rPr lang="en-US" smtClean="0"/>
              <a:t>25</a:t>
            </a:fld>
            <a:endParaRPr lang="en-US"/>
          </a:p>
        </p:txBody>
      </p:sp>
    </p:spTree>
    <p:extLst>
      <p:ext uri="{BB962C8B-B14F-4D97-AF65-F5344CB8AC3E}">
        <p14:creationId xmlns:p14="http://schemas.microsoft.com/office/powerpoint/2010/main" val="1212764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bad</a:t>
            </a:r>
            <a:r>
              <a:rPr lang="en-US" b="1" dirty="0">
                <a:sym typeface="Wingdings"/>
              </a:rPr>
              <a:t> </a:t>
            </a:r>
            <a:r>
              <a:rPr lang="en-US" b="1" dirty="0" smtClean="0">
                <a:sym typeface="Wingdings"/>
              </a:rPr>
              <a:t>(example): </a:t>
            </a:r>
            <a:r>
              <a:rPr lang="en-US" b="1" dirty="0">
                <a:sym typeface="Wingdings"/>
              </a:rPr>
              <a:t>o</a:t>
            </a:r>
            <a:r>
              <a:rPr lang="en-US" b="1" dirty="0" smtClean="0"/>
              <a:t>ver-forecasting </a:t>
            </a:r>
            <a:r>
              <a:rPr lang="en-US" b="1" dirty="0" smtClean="0"/>
              <a:t>of light precipitation common across prediction systems.</a:t>
            </a:r>
            <a:endParaRPr lang="en-US" b="1" dirty="0"/>
          </a:p>
        </p:txBody>
      </p:sp>
      <p:sp>
        <p:nvSpPr>
          <p:cNvPr id="4" name="TextBox 3"/>
          <p:cNvSpPr txBox="1"/>
          <p:nvPr/>
        </p:nvSpPr>
        <p:spPr>
          <a:xfrm>
            <a:off x="54245" y="6377553"/>
            <a:ext cx="5979714" cy="307777"/>
          </a:xfrm>
          <a:prstGeom prst="rect">
            <a:avLst/>
          </a:prstGeom>
          <a:noFill/>
        </p:spPr>
        <p:txBody>
          <a:bodyPr wrap="none" rtlCol="0">
            <a:spAutoFit/>
          </a:bodyPr>
          <a:lstStyle/>
          <a:p>
            <a:r>
              <a:rPr lang="en-US" sz="1400" dirty="0" smtClean="0"/>
              <a:t>Ref: Hamill 2012 MWR, http://</a:t>
            </a:r>
            <a:r>
              <a:rPr lang="en-US" sz="1400" dirty="0" err="1" smtClean="0"/>
              <a:t>onlinelibrary.wiley.com</a:t>
            </a:r>
            <a:r>
              <a:rPr lang="en-US" sz="1400" dirty="0" smtClean="0"/>
              <a:t>/</a:t>
            </a:r>
            <a:r>
              <a:rPr lang="en-US" sz="1400" dirty="0" err="1" smtClean="0"/>
              <a:t>doi</a:t>
            </a:r>
            <a:r>
              <a:rPr lang="en-US" sz="1400" dirty="0" smtClean="0"/>
              <a:t>/10.1002/qj.1895/pdf</a:t>
            </a:r>
            <a:endParaRPr lang="en-US" sz="1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031" y="1779664"/>
            <a:ext cx="6575201" cy="4508912"/>
          </a:xfrm>
          <a:prstGeom prst="rect">
            <a:avLst/>
          </a:prstGeom>
        </p:spPr>
      </p:pic>
      <p:sp>
        <p:nvSpPr>
          <p:cNvPr id="6" name="TextBox 5"/>
          <p:cNvSpPr txBox="1"/>
          <p:nvPr/>
        </p:nvSpPr>
        <p:spPr>
          <a:xfrm>
            <a:off x="7105973" y="2193009"/>
            <a:ext cx="4776500" cy="2585323"/>
          </a:xfrm>
          <a:prstGeom prst="rect">
            <a:avLst/>
          </a:prstGeom>
          <a:noFill/>
        </p:spPr>
        <p:txBody>
          <a:bodyPr wrap="none" rtlCol="0">
            <a:spAutoFit/>
          </a:bodyPr>
          <a:lstStyle/>
          <a:p>
            <a:r>
              <a:rPr lang="en-US" dirty="0" smtClean="0"/>
              <a:t>In this figure I’ve taken grid points from </a:t>
            </a:r>
          </a:p>
          <a:p>
            <a:r>
              <a:rPr lang="en-US" dirty="0" smtClean="0"/>
              <a:t>across the </a:t>
            </a:r>
            <a:r>
              <a:rPr lang="en-US" dirty="0" smtClean="0"/>
              <a:t>CONUS</a:t>
            </a:r>
            <a:r>
              <a:rPr lang="en-US" dirty="0" smtClean="0"/>
              <a:t>, with a wide variety of </a:t>
            </a:r>
          </a:p>
          <a:p>
            <a:r>
              <a:rPr lang="en-US" dirty="0" smtClean="0"/>
              <a:t>climatological </a:t>
            </a:r>
            <a:r>
              <a:rPr lang="en-US" dirty="0" smtClean="0"/>
              <a:t>probabilities </a:t>
            </a:r>
            <a:r>
              <a:rPr lang="en-US" dirty="0" smtClean="0"/>
              <a:t>of precipitation </a:t>
            </a:r>
          </a:p>
          <a:p>
            <a:r>
              <a:rPr lang="en-US" dirty="0" smtClean="0"/>
              <a:t>&gt; 1 mm.    The forecast models tend to </a:t>
            </a:r>
          </a:p>
          <a:p>
            <a:r>
              <a:rPr lang="en-US" dirty="0" smtClean="0"/>
              <a:t>over-forecast the probability of this light</a:t>
            </a:r>
          </a:p>
          <a:p>
            <a:r>
              <a:rPr lang="en-US" dirty="0" smtClean="0"/>
              <a:t>precipitation in </a:t>
            </a:r>
            <a:r>
              <a:rPr lang="en-US" dirty="0" smtClean="0"/>
              <a:t>the </a:t>
            </a:r>
            <a:r>
              <a:rPr lang="en-US" dirty="0" smtClean="0"/>
              <a:t>climatologically drier </a:t>
            </a:r>
            <a:r>
              <a:rPr lang="en-US" dirty="0" smtClean="0"/>
              <a:t>regions.</a:t>
            </a:r>
          </a:p>
          <a:p>
            <a:endParaRPr lang="en-US" dirty="0"/>
          </a:p>
          <a:p>
            <a:r>
              <a:rPr lang="en-US" dirty="0" smtClean="0"/>
              <a:t>Note: models have changed since, e.g., UKMO</a:t>
            </a:r>
          </a:p>
          <a:p>
            <a:r>
              <a:rPr lang="en-US" dirty="0" err="1" smtClean="0"/>
              <a:t>doesn</a:t>
            </a:r>
            <a:r>
              <a:rPr lang="uk-UA" dirty="0" smtClean="0"/>
              <a:t>’</a:t>
            </a:r>
            <a:r>
              <a:rPr lang="en-US" dirty="0" smtClean="0"/>
              <a:t>t over-forecast as much as it used to.</a:t>
            </a:r>
            <a:endParaRPr lang="en-US" dirty="0"/>
          </a:p>
        </p:txBody>
      </p:sp>
      <p:sp>
        <p:nvSpPr>
          <p:cNvPr id="3" name="Slide Number Placeholder 2"/>
          <p:cNvSpPr>
            <a:spLocks noGrp="1"/>
          </p:cNvSpPr>
          <p:nvPr>
            <p:ph type="sldNum" sz="quarter" idx="12"/>
          </p:nvPr>
        </p:nvSpPr>
        <p:spPr/>
        <p:txBody>
          <a:bodyPr/>
          <a:lstStyle/>
          <a:p>
            <a:fld id="{CE65062A-E251-7947-B0E6-867E84BB195B}" type="slidenum">
              <a:rPr lang="en-US" smtClean="0"/>
              <a:t>26</a:t>
            </a:fld>
            <a:endParaRPr lang="en-US"/>
          </a:p>
        </p:txBody>
      </p:sp>
    </p:spTree>
    <p:extLst>
      <p:ext uri="{BB962C8B-B14F-4D97-AF65-F5344CB8AC3E}">
        <p14:creationId xmlns:p14="http://schemas.microsoft.com/office/powerpoint/2010/main" val="1150287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4598" y="241139"/>
            <a:ext cx="5140833" cy="2424569"/>
          </a:xfrm>
        </p:spPr>
        <p:txBody>
          <a:bodyPr>
            <a:normAutofit/>
          </a:bodyPr>
          <a:lstStyle/>
          <a:p>
            <a:r>
              <a:rPr lang="en-US" sz="4000" b="1" dirty="0" smtClean="0"/>
              <a:t>High-quality ensemble prediction system + </a:t>
            </a:r>
            <a:r>
              <a:rPr lang="en-US" sz="4000" b="1" dirty="0" err="1" smtClean="0"/>
              <a:t>postprocessing</a:t>
            </a:r>
            <a:r>
              <a:rPr lang="en-US" sz="4000" b="1" dirty="0" smtClean="0"/>
              <a:t> can be hard for MME to beat.</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69" y="185980"/>
            <a:ext cx="6861530" cy="6602278"/>
          </a:xfrm>
          <a:prstGeom prst="rect">
            <a:avLst/>
          </a:prstGeom>
        </p:spPr>
      </p:pic>
      <p:sp>
        <p:nvSpPr>
          <p:cNvPr id="5" name="TextBox 4"/>
          <p:cNvSpPr txBox="1"/>
          <p:nvPr/>
        </p:nvSpPr>
        <p:spPr>
          <a:xfrm>
            <a:off x="7088902" y="5695627"/>
            <a:ext cx="4812223" cy="830997"/>
          </a:xfrm>
          <a:prstGeom prst="rect">
            <a:avLst/>
          </a:prstGeom>
          <a:noFill/>
        </p:spPr>
        <p:txBody>
          <a:bodyPr wrap="square" rtlCol="0">
            <a:spAutoFit/>
          </a:bodyPr>
          <a:lstStyle/>
          <a:p>
            <a:r>
              <a:rPr lang="en-US" sz="1200" dirty="0" smtClean="0"/>
              <a:t>Ref: Hagedorn, R., </a:t>
            </a:r>
            <a:r>
              <a:rPr lang="en-US" sz="1200" dirty="0" err="1" smtClean="0"/>
              <a:t>Buizza</a:t>
            </a:r>
            <a:r>
              <a:rPr lang="en-US" sz="1200" dirty="0" smtClean="0"/>
              <a:t>, R., Hamill, T. M., </a:t>
            </a:r>
            <a:r>
              <a:rPr lang="en-US" sz="1200" dirty="0" err="1" smtClean="0"/>
              <a:t>Leutbecher</a:t>
            </a:r>
            <a:r>
              <a:rPr lang="en-US" sz="1200" dirty="0" smtClean="0"/>
              <a:t>, M., and T. N. Palmer, 2012: </a:t>
            </a:r>
            <a:r>
              <a:rPr lang="en-US" sz="1200" dirty="0" smtClean="0">
                <a:hlinkClick r:id="rId3"/>
              </a:rPr>
              <a:t>Comparing TIGGE multi-model forecasts with reforecast-calibrated ECMWF ensemble forecasts. </a:t>
            </a:r>
            <a:r>
              <a:rPr lang="en-US" sz="1200" dirty="0" smtClean="0"/>
              <a:t> </a:t>
            </a:r>
            <a:r>
              <a:rPr lang="en-US" sz="1200" i="1" dirty="0" smtClean="0">
                <a:effectLst/>
              </a:rPr>
              <a:t>Quart J. Royal Meteor Soc.</a:t>
            </a:r>
            <a:r>
              <a:rPr lang="en-US" sz="1200" dirty="0" smtClean="0"/>
              <a:t>, </a:t>
            </a:r>
            <a:r>
              <a:rPr lang="en-US" sz="1200" b="1" dirty="0" smtClean="0"/>
              <a:t>138</a:t>
            </a:r>
            <a:r>
              <a:rPr lang="en-US" sz="1200" dirty="0" smtClean="0"/>
              <a:t>, 1814-1827.</a:t>
            </a:r>
            <a:endParaRPr lang="en-US" sz="1200" dirty="0"/>
          </a:p>
        </p:txBody>
      </p:sp>
      <p:cxnSp>
        <p:nvCxnSpPr>
          <p:cNvPr id="6" name="Straight Connector 5"/>
          <p:cNvCxnSpPr/>
          <p:nvPr/>
        </p:nvCxnSpPr>
        <p:spPr>
          <a:xfrm>
            <a:off x="5309937" y="2286000"/>
            <a:ext cx="29677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95137" y="858253"/>
            <a:ext cx="633663" cy="1203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828800" y="978568"/>
            <a:ext cx="561474" cy="2807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390274" y="1259305"/>
            <a:ext cx="577515" cy="25667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67789" y="1515979"/>
            <a:ext cx="561474" cy="3529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09210" y="1868905"/>
            <a:ext cx="597568" cy="48126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74694" y="2350168"/>
            <a:ext cx="573505" cy="4973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648199" y="2847474"/>
            <a:ext cx="661738" cy="32886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49779" y="3176336"/>
            <a:ext cx="550657" cy="1844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800436" y="3366804"/>
            <a:ext cx="601580" cy="1203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098632" y="3344779"/>
            <a:ext cx="3927357" cy="369332"/>
          </a:xfrm>
          <a:prstGeom prst="rect">
            <a:avLst/>
          </a:prstGeom>
          <a:noFill/>
        </p:spPr>
        <p:txBody>
          <a:bodyPr wrap="none" rtlCol="0">
            <a:spAutoFit/>
          </a:bodyPr>
          <a:lstStyle/>
          <a:p>
            <a:r>
              <a:rPr lang="en-US" dirty="0" smtClean="0"/>
              <a:t>More on statistical post-processing later.</a:t>
            </a:r>
            <a:endParaRPr lang="en-US" dirty="0"/>
          </a:p>
        </p:txBody>
      </p:sp>
      <p:sp>
        <p:nvSpPr>
          <p:cNvPr id="27" name="Slide Number Placeholder 26"/>
          <p:cNvSpPr>
            <a:spLocks noGrp="1"/>
          </p:cNvSpPr>
          <p:nvPr>
            <p:ph type="sldNum" sz="quarter" idx="12"/>
          </p:nvPr>
        </p:nvSpPr>
        <p:spPr/>
        <p:txBody>
          <a:bodyPr/>
          <a:lstStyle/>
          <a:p>
            <a:fld id="{CE65062A-E251-7947-B0E6-867E84BB195B}" type="slidenum">
              <a:rPr lang="en-US" smtClean="0"/>
              <a:t>27</a:t>
            </a:fld>
            <a:endParaRPr lang="en-US"/>
          </a:p>
        </p:txBody>
      </p:sp>
    </p:spTree>
    <p:extLst>
      <p:ext uri="{BB962C8B-B14F-4D97-AF65-F5344CB8AC3E}">
        <p14:creationId xmlns:p14="http://schemas.microsoft.com/office/powerpoint/2010/main" val="1238743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Evolving NOAA philosophy regarding </a:t>
            </a:r>
            <a:r>
              <a:rPr lang="en-US" b="1" dirty="0" smtClean="0"/>
              <a:t>MMEs</a:t>
            </a:r>
            <a:br>
              <a:rPr lang="en-US" b="1" dirty="0" smtClean="0"/>
            </a:br>
            <a:r>
              <a:rPr lang="en-US" b="1" dirty="0" smtClean="0"/>
              <a:t>for weather-climate timescales.</a:t>
            </a:r>
            <a:endParaRPr lang="en-US" b="1" dirty="0"/>
          </a:p>
        </p:txBody>
      </p:sp>
      <p:sp>
        <p:nvSpPr>
          <p:cNvPr id="3" name="Content Placeholder 2"/>
          <p:cNvSpPr>
            <a:spLocks noGrp="1"/>
          </p:cNvSpPr>
          <p:nvPr>
            <p:ph idx="1"/>
          </p:nvPr>
        </p:nvSpPr>
        <p:spPr>
          <a:xfrm>
            <a:off x="766010" y="1986046"/>
            <a:ext cx="10515600" cy="4351338"/>
          </a:xfrm>
        </p:spPr>
        <p:txBody>
          <a:bodyPr/>
          <a:lstStyle/>
          <a:p>
            <a:r>
              <a:rPr lang="en-US" dirty="0" smtClean="0"/>
              <a:t>There is still tension between MME advocates and skeptics.</a:t>
            </a:r>
          </a:p>
          <a:p>
            <a:r>
              <a:rPr lang="en-US" dirty="0" smtClean="0"/>
              <a:t>Emerging policy in NOAA:</a:t>
            </a:r>
          </a:p>
          <a:p>
            <a:pPr lvl="1"/>
            <a:r>
              <a:rPr lang="en-US" dirty="0" smtClean="0"/>
              <a:t>Use </a:t>
            </a:r>
            <a:r>
              <a:rPr lang="en-US" dirty="0" smtClean="0"/>
              <a:t>them if they are available, especially those from trusted international partners willing to </a:t>
            </a:r>
            <a:r>
              <a:rPr lang="en-US" dirty="0" smtClean="0"/>
              <a:t>share, and who produce data on time reliably.</a:t>
            </a:r>
          </a:p>
          <a:p>
            <a:pPr lvl="1"/>
            <a:r>
              <a:rPr lang="en-US" dirty="0" smtClean="0"/>
              <a:t>However, </a:t>
            </a:r>
            <a:r>
              <a:rPr lang="en-US" dirty="0"/>
              <a:t>d</a:t>
            </a:r>
            <a:r>
              <a:rPr lang="en-US" dirty="0" smtClean="0"/>
              <a:t>on’t </a:t>
            </a:r>
            <a:r>
              <a:rPr lang="en-US" dirty="0" smtClean="0"/>
              <a:t>disperse NOAA funding </a:t>
            </a:r>
            <a:r>
              <a:rPr lang="en-US" dirty="0" smtClean="0"/>
              <a:t>to develop </a:t>
            </a:r>
            <a:r>
              <a:rPr lang="en-US" dirty="0" smtClean="0"/>
              <a:t>a wide variety of ensemble prediction systems; instead concentrate that funding to develop one especially </a:t>
            </a:r>
            <a:r>
              <a:rPr lang="en-US" dirty="0" smtClean="0"/>
              <a:t>high-quality, ensemble </a:t>
            </a:r>
            <a:r>
              <a:rPr lang="en-US" dirty="0" smtClean="0"/>
              <a:t>system (following </a:t>
            </a:r>
            <a:r>
              <a:rPr lang="en-US" dirty="0" smtClean="0"/>
              <a:t>ECMWF, UK Met Office </a:t>
            </a:r>
            <a:r>
              <a:rPr lang="en-US" dirty="0" smtClean="0"/>
              <a:t>best practice</a:t>
            </a:r>
            <a:r>
              <a:rPr lang="en-US" dirty="0" smtClean="0"/>
              <a:t>).</a:t>
            </a:r>
          </a:p>
          <a:p>
            <a:pPr lvl="1"/>
            <a:r>
              <a:rPr lang="en-US" dirty="0" smtClean="0"/>
              <a:t>In the future, offer this model up as community resource so tech transitions to operations easier.</a:t>
            </a:r>
            <a:endParaRPr lang="en-US" dirty="0" smtClean="0"/>
          </a:p>
          <a:p>
            <a:endParaRPr lang="en-US" dirty="0"/>
          </a:p>
        </p:txBody>
      </p:sp>
      <p:sp>
        <p:nvSpPr>
          <p:cNvPr id="4" name="Slide Number Placeholder 3"/>
          <p:cNvSpPr>
            <a:spLocks noGrp="1"/>
          </p:cNvSpPr>
          <p:nvPr>
            <p:ph type="sldNum" sz="quarter" idx="12"/>
          </p:nvPr>
        </p:nvSpPr>
        <p:spPr/>
        <p:txBody>
          <a:bodyPr/>
          <a:lstStyle/>
          <a:p>
            <a:fld id="{CE65062A-E251-7947-B0E6-867E84BB195B}" type="slidenum">
              <a:rPr lang="en-US" smtClean="0"/>
              <a:t>28</a:t>
            </a:fld>
            <a:endParaRPr lang="en-US"/>
          </a:p>
        </p:txBody>
      </p:sp>
    </p:spTree>
    <p:extLst>
      <p:ext uri="{BB962C8B-B14F-4D97-AF65-F5344CB8AC3E}">
        <p14:creationId xmlns:p14="http://schemas.microsoft.com/office/powerpoint/2010/main" val="955644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5607"/>
            <a:ext cx="10515600" cy="1325563"/>
          </a:xfrm>
        </p:spPr>
        <p:txBody>
          <a:bodyPr>
            <a:normAutofit fontScale="90000"/>
          </a:bodyPr>
          <a:lstStyle/>
          <a:p>
            <a:r>
              <a:rPr lang="en-US" b="1" dirty="0" smtClean="0"/>
              <a:t>Improving the representation of uncertainty in weather-climate ensemble prediction systems.</a:t>
            </a:r>
            <a:endParaRPr lang="en-US" b="1" dirty="0"/>
          </a:p>
        </p:txBody>
      </p:sp>
      <p:sp>
        <p:nvSpPr>
          <p:cNvPr id="3" name="Content Placeholder 2"/>
          <p:cNvSpPr>
            <a:spLocks noGrp="1"/>
          </p:cNvSpPr>
          <p:nvPr>
            <p:ph idx="1"/>
          </p:nvPr>
        </p:nvSpPr>
        <p:spPr>
          <a:xfrm>
            <a:off x="783956" y="2065849"/>
            <a:ext cx="10515600" cy="4351338"/>
          </a:xfrm>
        </p:spPr>
        <p:txBody>
          <a:bodyPr>
            <a:normAutofit/>
          </a:bodyPr>
          <a:lstStyle/>
          <a:p>
            <a:pPr lvl="1"/>
            <a:r>
              <a:rPr lang="en-US" sz="2800" dirty="0" smtClean="0"/>
              <a:t>Improved representation of initial-condition uncertainty.</a:t>
            </a:r>
          </a:p>
          <a:p>
            <a:pPr lvl="1"/>
            <a:r>
              <a:rPr lang="en-US" sz="2800" dirty="0" smtClean="0"/>
              <a:t>Multi-model ensemble combination.</a:t>
            </a:r>
          </a:p>
          <a:p>
            <a:pPr lvl="1"/>
            <a:r>
              <a:rPr lang="en-US" sz="2800" b="1" dirty="0" smtClean="0"/>
              <a:t>Multiple physical parameterizations or perturbed parameters.</a:t>
            </a:r>
          </a:p>
          <a:p>
            <a:pPr lvl="1"/>
            <a:r>
              <a:rPr lang="en-US" sz="2800" dirty="0" smtClean="0"/>
              <a:t>First-generation stochastically perturbed physics.</a:t>
            </a:r>
          </a:p>
          <a:p>
            <a:pPr lvl="1"/>
            <a:r>
              <a:rPr lang="en-US" sz="2800" dirty="0" smtClean="0"/>
              <a:t>Physically based stochastic parameterizations.</a:t>
            </a:r>
          </a:p>
          <a:p>
            <a:pPr lvl="1"/>
            <a:r>
              <a:rPr lang="en-US" sz="2800" dirty="0" smtClean="0"/>
              <a:t>Statistical </a:t>
            </a:r>
            <a:r>
              <a:rPr lang="en-US" sz="2800" dirty="0" err="1" smtClean="0"/>
              <a:t>postprocessing</a:t>
            </a:r>
            <a:r>
              <a:rPr lang="en-US" sz="2800" dirty="0" smtClean="0"/>
              <a:t>.</a:t>
            </a:r>
          </a:p>
        </p:txBody>
      </p:sp>
      <p:sp>
        <p:nvSpPr>
          <p:cNvPr id="4" name="Slide Number Placeholder 3"/>
          <p:cNvSpPr>
            <a:spLocks noGrp="1"/>
          </p:cNvSpPr>
          <p:nvPr>
            <p:ph type="sldNum" sz="quarter" idx="12"/>
          </p:nvPr>
        </p:nvSpPr>
        <p:spPr/>
        <p:txBody>
          <a:bodyPr/>
          <a:lstStyle/>
          <a:p>
            <a:fld id="{CE65062A-E251-7947-B0E6-867E84BB195B}" type="slidenum">
              <a:rPr lang="en-US" smtClean="0"/>
              <a:t>29</a:t>
            </a:fld>
            <a:endParaRPr lang="en-US"/>
          </a:p>
        </p:txBody>
      </p:sp>
    </p:spTree>
    <p:extLst>
      <p:ext uri="{BB962C8B-B14F-4D97-AF65-F5344CB8AC3E}">
        <p14:creationId xmlns:p14="http://schemas.microsoft.com/office/powerpoint/2010/main" val="1004902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Sources of potential predictive information about weather-climate </a:t>
            </a:r>
            <a:r>
              <a:rPr lang="en-US" b="1" dirty="0" smtClean="0"/>
              <a:t>variability.</a:t>
            </a:r>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1466531858"/>
              </p:ext>
            </p:extLst>
          </p:nvPr>
        </p:nvGraphicFramePr>
        <p:xfrm>
          <a:off x="758757" y="2198270"/>
          <a:ext cx="9881142" cy="2021840"/>
        </p:xfrm>
        <a:graphic>
          <a:graphicData uri="http://schemas.openxmlformats.org/drawingml/2006/table">
            <a:tbl>
              <a:tblPr firstRow="1" bandRow="1">
                <a:tableStyleId>{5C22544A-7EE6-4342-B048-85BDC9FD1C3A}</a:tableStyleId>
              </a:tblPr>
              <a:tblGrid>
                <a:gridCol w="2976664"/>
                <a:gridCol w="1225685"/>
                <a:gridCol w="1297022"/>
                <a:gridCol w="1420238"/>
                <a:gridCol w="1478604"/>
                <a:gridCol w="1482929"/>
              </a:tblGrid>
              <a:tr h="370840">
                <a:tc>
                  <a:txBody>
                    <a:bodyPr/>
                    <a:lstStyle/>
                    <a:p>
                      <a:endParaRPr lang="en-US" dirty="0"/>
                    </a:p>
                  </a:txBody>
                  <a:tcPr/>
                </a:tc>
                <a:tc>
                  <a:txBody>
                    <a:bodyPr/>
                    <a:lstStyle/>
                    <a:p>
                      <a:r>
                        <a:rPr lang="en-US" dirty="0" smtClean="0"/>
                        <a:t>1 day</a:t>
                      </a:r>
                      <a:endParaRPr lang="en-US" dirty="0"/>
                    </a:p>
                  </a:txBody>
                  <a:tcPr/>
                </a:tc>
                <a:tc>
                  <a:txBody>
                    <a:bodyPr/>
                    <a:lstStyle/>
                    <a:p>
                      <a:r>
                        <a:rPr lang="en-US" dirty="0" smtClean="0"/>
                        <a:t>1 week</a:t>
                      </a:r>
                      <a:endParaRPr lang="en-US" dirty="0"/>
                    </a:p>
                  </a:txBody>
                  <a:tcPr/>
                </a:tc>
                <a:tc>
                  <a:txBody>
                    <a:bodyPr/>
                    <a:lstStyle/>
                    <a:p>
                      <a:r>
                        <a:rPr lang="en-US" dirty="0" smtClean="0"/>
                        <a:t>1 month</a:t>
                      </a:r>
                      <a:endParaRPr lang="en-US" dirty="0"/>
                    </a:p>
                  </a:txBody>
                  <a:tcPr/>
                </a:tc>
                <a:tc>
                  <a:txBody>
                    <a:bodyPr/>
                    <a:lstStyle/>
                    <a:p>
                      <a:r>
                        <a:rPr lang="en-US" dirty="0" smtClean="0"/>
                        <a:t>1 year</a:t>
                      </a:r>
                      <a:endParaRPr lang="en-US" dirty="0"/>
                    </a:p>
                  </a:txBody>
                  <a:tcPr/>
                </a:tc>
                <a:tc>
                  <a:txBody>
                    <a:bodyPr/>
                    <a:lstStyle/>
                    <a:p>
                      <a:r>
                        <a:rPr lang="en-US" dirty="0" smtClean="0"/>
                        <a:t>10-100 years</a:t>
                      </a:r>
                      <a:endParaRPr lang="en-US" dirty="0"/>
                    </a:p>
                  </a:txBody>
                  <a:tcPr/>
                </a:tc>
              </a:tr>
              <a:tr h="370840">
                <a:tc>
                  <a:txBody>
                    <a:bodyPr/>
                    <a:lstStyle/>
                    <a:p>
                      <a:r>
                        <a:rPr lang="en-US" baseline="0" dirty="0" smtClean="0"/>
                        <a:t>Forecast evolution from a</a:t>
                      </a:r>
                      <a:r>
                        <a:rPr lang="en-US" dirty="0" smtClean="0"/>
                        <a:t>tmospheric initial state</a:t>
                      </a:r>
                      <a:endParaRPr lang="en-US" dirty="0"/>
                    </a:p>
                  </a:txBody>
                  <a:tcPr/>
                </a:tc>
                <a:tc>
                  <a:txBody>
                    <a:bodyPr/>
                    <a:lstStyle/>
                    <a:p>
                      <a:r>
                        <a:rPr lang="en-US" dirty="0" smtClean="0"/>
                        <a:t>very large</a:t>
                      </a:r>
                      <a:endParaRPr lang="en-US" dirty="0"/>
                    </a:p>
                  </a:txBody>
                  <a:tcPr/>
                </a:tc>
                <a:tc>
                  <a:txBody>
                    <a:bodyPr/>
                    <a:lstStyle/>
                    <a:p>
                      <a:r>
                        <a:rPr lang="en-US" dirty="0" smtClean="0"/>
                        <a:t>moderate</a:t>
                      </a:r>
                      <a:endParaRPr lang="en-US" dirty="0"/>
                    </a:p>
                  </a:txBody>
                  <a:tcPr/>
                </a:tc>
                <a:tc>
                  <a:txBody>
                    <a:bodyPr/>
                    <a:lstStyle/>
                    <a:p>
                      <a:r>
                        <a:rPr lang="en-US" dirty="0" smtClean="0"/>
                        <a:t>very small</a:t>
                      </a:r>
                      <a:endParaRPr lang="en-US" dirty="0"/>
                    </a:p>
                  </a:txBody>
                  <a:tcPr/>
                </a:tc>
                <a:tc>
                  <a:txBody>
                    <a:bodyPr/>
                    <a:lstStyle/>
                    <a:p>
                      <a:r>
                        <a:rPr lang="en-US" dirty="0" smtClean="0"/>
                        <a:t>zero</a:t>
                      </a:r>
                      <a:endParaRPr lang="en-US" dirty="0"/>
                    </a:p>
                  </a:txBody>
                  <a:tcPr/>
                </a:tc>
                <a:tc>
                  <a:txBody>
                    <a:bodyPr/>
                    <a:lstStyle/>
                    <a:p>
                      <a:r>
                        <a:rPr lang="en-US" dirty="0" smtClean="0"/>
                        <a:t>zero</a:t>
                      </a:r>
                      <a:endParaRPr lang="en-US" dirty="0"/>
                    </a:p>
                  </a:txBody>
                  <a:tcPr/>
                </a:tc>
              </a:tr>
              <a:tr h="370840">
                <a:tc>
                  <a:txBody>
                    <a:bodyPr/>
                    <a:lstStyle/>
                    <a:p>
                      <a:r>
                        <a:rPr lang="en-US" dirty="0" smtClean="0"/>
                        <a:t>Forecast evolution from</a:t>
                      </a:r>
                      <a:r>
                        <a:rPr lang="en-US" baseline="0" dirty="0" smtClean="0"/>
                        <a:t> </a:t>
                      </a:r>
                      <a:r>
                        <a:rPr lang="en-US" dirty="0" smtClean="0"/>
                        <a:t>land/ocean/ice</a:t>
                      </a:r>
                      <a:r>
                        <a:rPr lang="en-US" baseline="0" dirty="0" smtClean="0"/>
                        <a:t> state</a:t>
                      </a:r>
                      <a:endParaRPr lang="en-US" dirty="0"/>
                    </a:p>
                  </a:txBody>
                  <a:tcPr/>
                </a:tc>
                <a:tc>
                  <a:txBody>
                    <a:bodyPr/>
                    <a:lstStyle/>
                    <a:p>
                      <a:r>
                        <a:rPr lang="en-US" dirty="0" smtClean="0"/>
                        <a:t>small</a:t>
                      </a:r>
                      <a:endParaRPr lang="en-US" dirty="0"/>
                    </a:p>
                  </a:txBody>
                  <a:tcPr/>
                </a:tc>
                <a:tc>
                  <a:txBody>
                    <a:bodyPr/>
                    <a:lstStyle/>
                    <a:p>
                      <a:r>
                        <a:rPr lang="en-US" dirty="0" smtClean="0"/>
                        <a:t>small</a:t>
                      </a:r>
                      <a:endParaRPr lang="en-US" dirty="0"/>
                    </a:p>
                  </a:txBody>
                  <a:tcPr/>
                </a:tc>
                <a:tc>
                  <a:txBody>
                    <a:bodyPr/>
                    <a:lstStyle/>
                    <a:p>
                      <a:r>
                        <a:rPr lang="en-US" dirty="0" smtClean="0"/>
                        <a:t>small</a:t>
                      </a:r>
                      <a:endParaRPr lang="en-US" dirty="0"/>
                    </a:p>
                  </a:txBody>
                  <a:tcPr/>
                </a:tc>
                <a:tc>
                  <a:txBody>
                    <a:bodyPr/>
                    <a:lstStyle/>
                    <a:p>
                      <a:r>
                        <a:rPr lang="en-US" dirty="0" smtClean="0"/>
                        <a:t>very small</a:t>
                      </a:r>
                      <a:endParaRPr lang="en-US" dirty="0"/>
                    </a:p>
                  </a:txBody>
                  <a:tcPr/>
                </a:tc>
                <a:tc>
                  <a:txBody>
                    <a:bodyPr/>
                    <a:lstStyle/>
                    <a:p>
                      <a:r>
                        <a:rPr lang="en-US" dirty="0" smtClean="0"/>
                        <a:t>near zero</a:t>
                      </a:r>
                      <a:endParaRPr lang="en-US" dirty="0"/>
                    </a:p>
                  </a:txBody>
                  <a:tcPr/>
                </a:tc>
              </a:tr>
              <a:tr h="370840">
                <a:tc>
                  <a:txBody>
                    <a:bodyPr/>
                    <a:lstStyle/>
                    <a:p>
                      <a:r>
                        <a:rPr lang="en-US" dirty="0" smtClean="0"/>
                        <a:t>Anthropogenic</a:t>
                      </a:r>
                      <a:r>
                        <a:rPr lang="en-US" baseline="0" dirty="0" smtClean="0"/>
                        <a:t> forcing</a:t>
                      </a:r>
                      <a:endParaRPr lang="en-US" dirty="0"/>
                    </a:p>
                  </a:txBody>
                  <a:tcPr/>
                </a:tc>
                <a:tc>
                  <a:txBody>
                    <a:bodyPr/>
                    <a:lstStyle/>
                    <a:p>
                      <a:r>
                        <a:rPr lang="en-US" dirty="0" smtClean="0"/>
                        <a:t>very small</a:t>
                      </a:r>
                      <a:endParaRPr lang="en-US" dirty="0"/>
                    </a:p>
                  </a:txBody>
                  <a:tcPr/>
                </a:tc>
                <a:tc>
                  <a:txBody>
                    <a:bodyPr/>
                    <a:lstStyle/>
                    <a:p>
                      <a:r>
                        <a:rPr lang="en-US" dirty="0" smtClean="0"/>
                        <a:t>very small</a:t>
                      </a:r>
                      <a:endParaRPr lang="en-US" dirty="0"/>
                    </a:p>
                  </a:txBody>
                  <a:tcPr/>
                </a:tc>
                <a:tc>
                  <a:txBody>
                    <a:bodyPr/>
                    <a:lstStyle/>
                    <a:p>
                      <a:r>
                        <a:rPr lang="en-US" dirty="0" smtClean="0"/>
                        <a:t>very small</a:t>
                      </a:r>
                      <a:endParaRPr lang="en-US" dirty="0"/>
                    </a:p>
                  </a:txBody>
                  <a:tcPr/>
                </a:tc>
                <a:tc>
                  <a:txBody>
                    <a:bodyPr/>
                    <a:lstStyle/>
                    <a:p>
                      <a:r>
                        <a:rPr lang="en-US" dirty="0" smtClean="0"/>
                        <a:t>very</a:t>
                      </a:r>
                      <a:r>
                        <a:rPr lang="en-US" baseline="0" dirty="0" smtClean="0"/>
                        <a:t> small</a:t>
                      </a:r>
                      <a:endParaRPr lang="en-US" dirty="0"/>
                    </a:p>
                  </a:txBody>
                  <a:tcPr/>
                </a:tc>
                <a:tc>
                  <a:txBody>
                    <a:bodyPr/>
                    <a:lstStyle/>
                    <a:p>
                      <a:r>
                        <a:rPr lang="en-US" dirty="0" smtClean="0"/>
                        <a:t>small</a:t>
                      </a:r>
                      <a:endParaRPr lang="en-US" dirty="0"/>
                    </a:p>
                  </a:txBody>
                  <a:tcPr/>
                </a:tc>
              </a:tr>
            </a:tbl>
          </a:graphicData>
        </a:graphic>
      </p:graphicFrame>
      <p:sp>
        <p:nvSpPr>
          <p:cNvPr id="5" name="TextBox 4"/>
          <p:cNvSpPr txBox="1"/>
          <p:nvPr/>
        </p:nvSpPr>
        <p:spPr>
          <a:xfrm>
            <a:off x="758758" y="4805463"/>
            <a:ext cx="10972800" cy="1754326"/>
          </a:xfrm>
          <a:prstGeom prst="rect">
            <a:avLst/>
          </a:prstGeom>
          <a:noFill/>
        </p:spPr>
        <p:txBody>
          <a:bodyPr wrap="square" rtlCol="0">
            <a:spAutoFit/>
          </a:bodyPr>
          <a:lstStyle/>
          <a:p>
            <a:r>
              <a:rPr lang="en-US" dirty="0" smtClean="0"/>
              <a:t>As one predicts/projects for longer leads, averaging time periods increase.</a:t>
            </a:r>
          </a:p>
          <a:p>
            <a:endParaRPr lang="en-US" dirty="0"/>
          </a:p>
          <a:p>
            <a:r>
              <a:rPr lang="en-US" dirty="0" smtClean="0">
                <a:solidFill>
                  <a:srgbClr val="FF0000"/>
                </a:solidFill>
              </a:rPr>
              <a:t>Focus of this talk is on prediction issues for lead times to 1 month.  This period sees a diminishment of predictive skill due to atmospheric initial condition, leaving only a smaller remnant that is attributable to slower evolution from land/ocean/ice condition perturbations.  AGW not a player, but as we shall see, common issues with model uncertainty.</a:t>
            </a:r>
          </a:p>
        </p:txBody>
      </p:sp>
      <p:sp>
        <p:nvSpPr>
          <p:cNvPr id="3" name="Rectangle 2"/>
          <p:cNvSpPr/>
          <p:nvPr/>
        </p:nvSpPr>
        <p:spPr>
          <a:xfrm>
            <a:off x="758757" y="2198270"/>
            <a:ext cx="6913124" cy="20218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CE65062A-E251-7947-B0E6-867E84BB195B}" type="slidenum">
              <a:rPr lang="en-US" smtClean="0"/>
              <a:t>3</a:t>
            </a:fld>
            <a:endParaRPr lang="en-US"/>
          </a:p>
        </p:txBody>
      </p:sp>
    </p:spTree>
    <p:extLst>
      <p:ext uri="{BB962C8B-B14F-4D97-AF65-F5344CB8AC3E}">
        <p14:creationId xmlns:p14="http://schemas.microsoft.com/office/powerpoint/2010/main" val="1161194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Multiple physical parameterizations or perturbed parameters: a few thoughts.</a:t>
            </a:r>
            <a:endParaRPr lang="en-US" b="1" dirty="0"/>
          </a:p>
        </p:txBody>
      </p:sp>
      <p:sp>
        <p:nvSpPr>
          <p:cNvPr id="3" name="Content Placeholder 2"/>
          <p:cNvSpPr>
            <a:spLocks noGrp="1"/>
          </p:cNvSpPr>
          <p:nvPr>
            <p:ph idx="1"/>
          </p:nvPr>
        </p:nvSpPr>
        <p:spPr>
          <a:xfrm>
            <a:off x="838200" y="2005012"/>
            <a:ext cx="10515600" cy="4351338"/>
          </a:xfrm>
        </p:spPr>
        <p:txBody>
          <a:bodyPr/>
          <a:lstStyle/>
          <a:p>
            <a:r>
              <a:rPr lang="en-US" dirty="0" smtClean="0"/>
              <a:t>Many experiments showing some benefit to this approach.  </a:t>
            </a:r>
          </a:p>
          <a:p>
            <a:pPr lvl="1"/>
            <a:r>
              <a:rPr lang="en-US" dirty="0" smtClean="0"/>
              <a:t>Canadian global medium-range ensemble uses this, and this system has large spread relative to international competitors.</a:t>
            </a:r>
          </a:p>
          <a:p>
            <a:r>
              <a:rPr lang="en-US" dirty="0"/>
              <a:t>M</a:t>
            </a:r>
            <a:r>
              <a:rPr lang="en-US" dirty="0" smtClean="0"/>
              <a:t>ulti-parameterization means that a wider set of parameterization software must be maintained.  </a:t>
            </a:r>
          </a:p>
          <a:p>
            <a:r>
              <a:rPr lang="en-US" dirty="0" smtClean="0"/>
              <a:t>Suppose two convective parameterizations are in the ensemble system currently.  One is improved significantly.  Do we keep the unimproved one for ensemble diversity? </a:t>
            </a:r>
            <a:endParaRPr lang="en-US" dirty="0"/>
          </a:p>
        </p:txBody>
      </p:sp>
      <p:sp>
        <p:nvSpPr>
          <p:cNvPr id="4" name="Slide Number Placeholder 3"/>
          <p:cNvSpPr>
            <a:spLocks noGrp="1"/>
          </p:cNvSpPr>
          <p:nvPr>
            <p:ph type="sldNum" sz="quarter" idx="12"/>
          </p:nvPr>
        </p:nvSpPr>
        <p:spPr/>
        <p:txBody>
          <a:bodyPr/>
          <a:lstStyle/>
          <a:p>
            <a:fld id="{CE65062A-E251-7947-B0E6-867E84BB195B}" type="slidenum">
              <a:rPr lang="en-US" smtClean="0"/>
              <a:t>30</a:t>
            </a:fld>
            <a:endParaRPr lang="en-US"/>
          </a:p>
        </p:txBody>
      </p:sp>
    </p:spTree>
    <p:extLst>
      <p:ext uri="{BB962C8B-B14F-4D97-AF65-F5344CB8AC3E}">
        <p14:creationId xmlns:p14="http://schemas.microsoft.com/office/powerpoint/2010/main" val="1576850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2232" y="349084"/>
            <a:ext cx="6252410" cy="1864728"/>
          </a:xfrm>
        </p:spPr>
        <p:txBody>
          <a:bodyPr>
            <a:normAutofit fontScale="90000"/>
          </a:bodyPr>
          <a:lstStyle/>
          <a:p>
            <a:r>
              <a:rPr lang="en-US" b="1" dirty="0" smtClean="0"/>
              <a:t>Clustering of multi-model, multi-parameterization ensembles.</a:t>
            </a:r>
            <a:endParaRPr lang="en-US" b="1" dirty="0"/>
          </a:p>
        </p:txBody>
      </p:sp>
      <p:sp>
        <p:nvSpPr>
          <p:cNvPr id="4" name="TextBox 3"/>
          <p:cNvSpPr txBox="1"/>
          <p:nvPr/>
        </p:nvSpPr>
        <p:spPr>
          <a:xfrm>
            <a:off x="64168" y="6384758"/>
            <a:ext cx="9393405" cy="369332"/>
          </a:xfrm>
          <a:prstGeom prst="rect">
            <a:avLst/>
          </a:prstGeom>
          <a:noFill/>
        </p:spPr>
        <p:txBody>
          <a:bodyPr wrap="none" rtlCol="0">
            <a:spAutoFit/>
          </a:bodyPr>
          <a:lstStyle/>
          <a:p>
            <a:r>
              <a:rPr lang="en-US" dirty="0"/>
              <a:t>Ref: Johnson et al, MWR, 2011: http://</a:t>
            </a:r>
            <a:r>
              <a:rPr lang="en-US" dirty="0" err="1"/>
              <a:t>journals.ametsoc.org</a:t>
            </a:r>
            <a:r>
              <a:rPr lang="en-US" dirty="0"/>
              <a:t>/</a:t>
            </a:r>
            <a:r>
              <a:rPr lang="en-US" dirty="0" err="1"/>
              <a:t>doi</a:t>
            </a:r>
            <a:r>
              <a:rPr lang="en-US" dirty="0"/>
              <a:t>/abs/10.1175/MWR-D-11-00016.1</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3" y="120314"/>
            <a:ext cx="5126113" cy="6079959"/>
          </a:xfrm>
          <a:prstGeom prst="rect">
            <a:avLst/>
          </a:prstGeom>
        </p:spPr>
      </p:pic>
      <p:sp>
        <p:nvSpPr>
          <p:cNvPr id="6" name="TextBox 5"/>
          <p:cNvSpPr txBox="1"/>
          <p:nvPr/>
        </p:nvSpPr>
        <p:spPr>
          <a:xfrm>
            <a:off x="5422232" y="3015916"/>
            <a:ext cx="6545179" cy="2031325"/>
          </a:xfrm>
          <a:prstGeom prst="rect">
            <a:avLst/>
          </a:prstGeom>
          <a:noFill/>
        </p:spPr>
        <p:txBody>
          <a:bodyPr wrap="square" rtlCol="0">
            <a:spAutoFit/>
          </a:bodyPr>
          <a:lstStyle/>
          <a:p>
            <a:r>
              <a:rPr lang="en-US" dirty="0" smtClean="0"/>
              <a:t>A great amount of the variability in the MME is explained by</a:t>
            </a:r>
          </a:p>
          <a:p>
            <a:r>
              <a:rPr lang="en-US" dirty="0" smtClean="0"/>
              <a:t>different </a:t>
            </a:r>
            <a:r>
              <a:rPr lang="en-US" dirty="0" err="1" smtClean="0"/>
              <a:t>dycores</a:t>
            </a:r>
            <a:r>
              <a:rPr lang="en-US" dirty="0" smtClean="0"/>
              <a:t>, and also by different choices of parameterization.</a:t>
            </a:r>
          </a:p>
          <a:p>
            <a:endParaRPr lang="en-US" dirty="0"/>
          </a:p>
          <a:p>
            <a:r>
              <a:rPr lang="en-US" dirty="0" smtClean="0"/>
              <a:t>Glass half full:  stimulates variability!</a:t>
            </a:r>
          </a:p>
          <a:p>
            <a:endParaRPr lang="en-US" dirty="0"/>
          </a:p>
          <a:p>
            <a:r>
              <a:rPr lang="en-US" dirty="0" smtClean="0"/>
              <a:t>Glass half empty:  reflective of differing systematic errors rather than quantifying natural variability.</a:t>
            </a:r>
            <a:endParaRPr lang="en-US" dirty="0"/>
          </a:p>
        </p:txBody>
      </p:sp>
      <p:sp>
        <p:nvSpPr>
          <p:cNvPr id="7" name="Slide Number Placeholder 6"/>
          <p:cNvSpPr>
            <a:spLocks noGrp="1"/>
          </p:cNvSpPr>
          <p:nvPr>
            <p:ph type="sldNum" sz="quarter" idx="12"/>
          </p:nvPr>
        </p:nvSpPr>
        <p:spPr/>
        <p:txBody>
          <a:bodyPr/>
          <a:lstStyle/>
          <a:p>
            <a:fld id="{CE65062A-E251-7947-B0E6-867E84BB195B}" type="slidenum">
              <a:rPr lang="en-US" smtClean="0"/>
              <a:t>31</a:t>
            </a:fld>
            <a:endParaRPr lang="en-US"/>
          </a:p>
        </p:txBody>
      </p:sp>
    </p:spTree>
    <p:extLst>
      <p:ext uri="{BB962C8B-B14F-4D97-AF65-F5344CB8AC3E}">
        <p14:creationId xmlns:p14="http://schemas.microsoft.com/office/powerpoint/2010/main" val="10386890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48" y="370599"/>
            <a:ext cx="11373852" cy="1070643"/>
          </a:xfrm>
        </p:spPr>
        <p:txBody>
          <a:bodyPr/>
          <a:lstStyle/>
          <a:p>
            <a:r>
              <a:rPr lang="en-US" b="1" dirty="0" smtClean="0"/>
              <a:t>First-generation stochastic parameterizations.</a:t>
            </a:r>
            <a:endParaRPr lang="en-US" b="1" dirty="0"/>
          </a:p>
        </p:txBody>
      </p:sp>
      <p:sp>
        <p:nvSpPr>
          <p:cNvPr id="3" name="Content Placeholder 2"/>
          <p:cNvSpPr>
            <a:spLocks noGrp="1"/>
          </p:cNvSpPr>
          <p:nvPr>
            <p:ph idx="1"/>
          </p:nvPr>
        </p:nvSpPr>
        <p:spPr>
          <a:xfrm>
            <a:off x="838200" y="1986046"/>
            <a:ext cx="10515600" cy="4351338"/>
          </a:xfrm>
        </p:spPr>
        <p:txBody>
          <a:bodyPr>
            <a:normAutofit fontScale="92500"/>
          </a:bodyPr>
          <a:lstStyle/>
          <a:p>
            <a:r>
              <a:rPr lang="en-US" b="1" dirty="0" smtClean="0"/>
              <a:t>SPPT</a:t>
            </a:r>
            <a:r>
              <a:rPr lang="en-US" dirty="0" smtClean="0"/>
              <a:t> (Stochastically perturbed physical tendencies; ECMWF).  References here, here.  Separate the tendency into dynamics + physics.  Perturb physics tendency with spatially, temporally correlated random noise.</a:t>
            </a:r>
          </a:p>
          <a:p>
            <a:r>
              <a:rPr lang="en-US" b="1" dirty="0" smtClean="0"/>
              <a:t>SKEB</a:t>
            </a:r>
            <a:r>
              <a:rPr lang="en-US" dirty="0" smtClean="0"/>
              <a:t> (Stochastic kinetic-energy backscatter; ECMWF, UK Met Office).  </a:t>
            </a:r>
            <a:r>
              <a:rPr lang="en-US" dirty="0" err="1" smtClean="0"/>
              <a:t>Hyperdiffusion</a:t>
            </a:r>
            <a:r>
              <a:rPr lang="en-US" dirty="0" smtClean="0"/>
              <a:t> in numerical models is a sink of energy, and in ensemble systems works against the upscale energy cascade that seeds error growth.  “Backscatter” this energy to the resolved scales once again.</a:t>
            </a:r>
          </a:p>
          <a:p>
            <a:r>
              <a:rPr lang="en-US" b="1" dirty="0" smtClean="0"/>
              <a:t>SHUM</a:t>
            </a:r>
            <a:r>
              <a:rPr lang="en-US" dirty="0" smtClean="0"/>
              <a:t> (Stochastically perturbed boundary-layer RH, NOAA): boundary-layer humidity tendencies perturbed </a:t>
            </a:r>
            <a:r>
              <a:rPr lang="en-US" dirty="0"/>
              <a:t>with spatially, temporally correlated random noise</a:t>
            </a:r>
            <a:r>
              <a:rPr lang="en-US" dirty="0" smtClean="0"/>
              <a:t>.  Intended to stimulate convective variability.</a:t>
            </a:r>
          </a:p>
          <a:p>
            <a:endParaRPr lang="en-US" dirty="0" smtClean="0"/>
          </a:p>
        </p:txBody>
      </p:sp>
      <p:sp>
        <p:nvSpPr>
          <p:cNvPr id="4" name="Slide Number Placeholder 3"/>
          <p:cNvSpPr>
            <a:spLocks noGrp="1"/>
          </p:cNvSpPr>
          <p:nvPr>
            <p:ph type="sldNum" sz="quarter" idx="12"/>
          </p:nvPr>
        </p:nvSpPr>
        <p:spPr/>
        <p:txBody>
          <a:bodyPr/>
          <a:lstStyle/>
          <a:p>
            <a:fld id="{CE65062A-E251-7947-B0E6-867E84BB195B}" type="slidenum">
              <a:rPr lang="en-US" smtClean="0"/>
              <a:t>32</a:t>
            </a:fld>
            <a:endParaRPr lang="en-US"/>
          </a:p>
        </p:txBody>
      </p:sp>
    </p:spTree>
    <p:extLst>
      <p:ext uri="{BB962C8B-B14F-4D97-AF65-F5344CB8AC3E}">
        <p14:creationId xmlns:p14="http://schemas.microsoft.com/office/powerpoint/2010/main" val="262268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786" y="101590"/>
            <a:ext cx="10515600" cy="1325563"/>
          </a:xfrm>
        </p:spPr>
        <p:txBody>
          <a:bodyPr/>
          <a:lstStyle/>
          <a:p>
            <a:r>
              <a:rPr lang="en-US" b="1" dirty="0" smtClean="0"/>
              <a:t>ECMWF’s SPPT: spatially, temporally correlated noise patterns.</a:t>
            </a:r>
            <a:endParaRPr lang="en-US" b="1" dirty="0"/>
          </a:p>
        </p:txBody>
      </p:sp>
      <p:sp>
        <p:nvSpPr>
          <p:cNvPr id="4" name="TextBox 3"/>
          <p:cNvSpPr txBox="1"/>
          <p:nvPr/>
        </p:nvSpPr>
        <p:spPr>
          <a:xfrm>
            <a:off x="160421" y="6561221"/>
            <a:ext cx="2969083" cy="261610"/>
          </a:xfrm>
          <a:prstGeom prst="rect">
            <a:avLst/>
          </a:prstGeom>
          <a:noFill/>
        </p:spPr>
        <p:txBody>
          <a:bodyPr wrap="none" rtlCol="0">
            <a:spAutoFit/>
          </a:bodyPr>
          <a:lstStyle/>
          <a:p>
            <a:r>
              <a:rPr lang="en-US" sz="1100" dirty="0" smtClean="0"/>
              <a:t>Ref: Palmer et al. </a:t>
            </a:r>
            <a:r>
              <a:rPr lang="en-US" sz="1100" dirty="0"/>
              <a:t>2009, ECMWF Tech Memo </a:t>
            </a:r>
            <a:r>
              <a:rPr lang="en-US" sz="1100" dirty="0" smtClean="0"/>
              <a:t>69</a:t>
            </a:r>
            <a:endParaRPr lang="en-US" sz="11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991" y="2442816"/>
            <a:ext cx="10058400" cy="4147332"/>
          </a:xfrm>
          <a:prstGeom prst="rect">
            <a:avLst/>
          </a:prstGeom>
        </p:spPr>
      </p:pic>
      <p:sp>
        <p:nvSpPr>
          <p:cNvPr id="6" name="TextBox 5"/>
          <p:cNvSpPr txBox="1"/>
          <p:nvPr/>
        </p:nvSpPr>
        <p:spPr>
          <a:xfrm>
            <a:off x="348504" y="2198325"/>
            <a:ext cx="11191205" cy="369332"/>
          </a:xfrm>
          <a:prstGeom prst="rect">
            <a:avLst/>
          </a:prstGeom>
          <a:noFill/>
        </p:spPr>
        <p:txBody>
          <a:bodyPr wrap="none" rtlCol="0">
            <a:spAutoFit/>
          </a:bodyPr>
          <a:lstStyle/>
          <a:p>
            <a:r>
              <a:rPr lang="en-US" dirty="0" smtClean="0"/>
              <a:t>dx/</a:t>
            </a:r>
            <a:r>
              <a:rPr lang="en-US" dirty="0" err="1" smtClean="0"/>
              <a:t>dt</a:t>
            </a:r>
            <a:r>
              <a:rPr lang="en-US" dirty="0" smtClean="0"/>
              <a:t> = (1 +</a:t>
            </a:r>
            <a:r>
              <a:rPr lang="en-US" dirty="0" err="1" smtClean="0"/>
              <a:t>ru</a:t>
            </a:r>
            <a:r>
              <a:rPr lang="en-US" dirty="0" smtClean="0"/>
              <a:t>) * total parameterized tendency + deterministic tendency;  u∈ [0,1]; u lower near surface for example.</a:t>
            </a:r>
            <a:endParaRPr lang="en-US" dirty="0"/>
          </a:p>
        </p:txBody>
      </p:sp>
      <p:sp>
        <p:nvSpPr>
          <p:cNvPr id="7" name="TextBox 6"/>
          <p:cNvSpPr txBox="1"/>
          <p:nvPr/>
        </p:nvSpPr>
        <p:spPr>
          <a:xfrm>
            <a:off x="264695" y="1519486"/>
            <a:ext cx="11473782" cy="646331"/>
          </a:xfrm>
          <a:prstGeom prst="rect">
            <a:avLst/>
          </a:prstGeom>
          <a:noFill/>
        </p:spPr>
        <p:txBody>
          <a:bodyPr wrap="none" rtlCol="0">
            <a:spAutoFit/>
          </a:bodyPr>
          <a:lstStyle/>
          <a:p>
            <a:r>
              <a:rPr lang="en-US" dirty="0" smtClean="0"/>
              <a:t>Hypothesis: deterministic formulation of parameterizations are inappropriate, do not represent structural errors, fixed</a:t>
            </a:r>
          </a:p>
          <a:p>
            <a:r>
              <a:rPr lang="en-US" dirty="0" smtClean="0"/>
              <a:t>parameters, sub-grid variability.</a:t>
            </a:r>
            <a:endParaRPr lang="en-US" dirty="0"/>
          </a:p>
        </p:txBody>
      </p:sp>
      <p:sp>
        <p:nvSpPr>
          <p:cNvPr id="8" name="Slide Number Placeholder 7"/>
          <p:cNvSpPr>
            <a:spLocks noGrp="1"/>
          </p:cNvSpPr>
          <p:nvPr>
            <p:ph type="sldNum" sz="quarter" idx="12"/>
          </p:nvPr>
        </p:nvSpPr>
        <p:spPr/>
        <p:txBody>
          <a:bodyPr/>
          <a:lstStyle/>
          <a:p>
            <a:fld id="{CE65062A-E251-7947-B0E6-867E84BB195B}" type="slidenum">
              <a:rPr lang="en-US" smtClean="0"/>
              <a:t>33</a:t>
            </a:fld>
            <a:endParaRPr lang="en-US"/>
          </a:p>
        </p:txBody>
      </p:sp>
    </p:spTree>
    <p:extLst>
      <p:ext uri="{BB962C8B-B14F-4D97-AF65-F5344CB8AC3E}">
        <p14:creationId xmlns:p14="http://schemas.microsoft.com/office/powerpoint/2010/main" val="1089195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884" y="148556"/>
            <a:ext cx="10515600" cy="1325563"/>
          </a:xfrm>
        </p:spPr>
        <p:txBody>
          <a:bodyPr/>
          <a:lstStyle/>
          <a:p>
            <a:r>
              <a:rPr lang="en-US" b="1" dirty="0" smtClean="0"/>
              <a:t>ECMWF and UK Met </a:t>
            </a:r>
            <a:r>
              <a:rPr lang="en-US" b="1" smtClean="0"/>
              <a:t>Office </a:t>
            </a:r>
            <a:br>
              <a:rPr lang="en-US" b="1" smtClean="0"/>
            </a:br>
            <a:r>
              <a:rPr lang="en-US" b="1" smtClean="0"/>
              <a:t>Stochastic </a:t>
            </a:r>
            <a:r>
              <a:rPr lang="en-US" b="1" dirty="0" smtClean="0"/>
              <a:t>Kinetic-Energy Backscatter.</a:t>
            </a:r>
            <a:endParaRPr lang="en-US" b="1" dirty="0"/>
          </a:p>
        </p:txBody>
      </p:sp>
      <p:sp>
        <p:nvSpPr>
          <p:cNvPr id="4" name="TextBox 3"/>
          <p:cNvSpPr txBox="1"/>
          <p:nvPr/>
        </p:nvSpPr>
        <p:spPr>
          <a:xfrm>
            <a:off x="0" y="6488668"/>
            <a:ext cx="8372548" cy="307777"/>
          </a:xfrm>
          <a:prstGeom prst="rect">
            <a:avLst/>
          </a:prstGeom>
          <a:noFill/>
        </p:spPr>
        <p:txBody>
          <a:bodyPr wrap="none" rtlCol="0">
            <a:spAutoFit/>
          </a:bodyPr>
          <a:lstStyle/>
          <a:p>
            <a:r>
              <a:rPr lang="en-US" sz="1400" dirty="0" smtClean="0"/>
              <a:t>Ref: </a:t>
            </a:r>
            <a:r>
              <a:rPr lang="en-US" sz="1400" dirty="0" err="1" smtClean="0"/>
              <a:t>Berner</a:t>
            </a:r>
            <a:r>
              <a:rPr lang="en-US" sz="1400" dirty="0" smtClean="0"/>
              <a:t> et al. </a:t>
            </a:r>
            <a:r>
              <a:rPr lang="en-US" sz="1400" dirty="0"/>
              <a:t>2009 JAS and references therein; http://</a:t>
            </a:r>
            <a:r>
              <a:rPr lang="en-US" sz="1400" dirty="0" err="1"/>
              <a:t>journals.ametsoc.org</a:t>
            </a:r>
            <a:r>
              <a:rPr lang="en-US" sz="1400" dirty="0"/>
              <a:t>/</a:t>
            </a:r>
            <a:r>
              <a:rPr lang="en-US" sz="1400" dirty="0" err="1"/>
              <a:t>doi</a:t>
            </a:r>
            <a:r>
              <a:rPr lang="en-US" sz="1400" dirty="0"/>
              <a:t>/abs/10.1175/2008JAS2677.1</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884" y="1474119"/>
            <a:ext cx="7555832" cy="4483200"/>
          </a:xfrm>
          <a:prstGeom prst="rect">
            <a:avLst/>
          </a:prstGeom>
        </p:spPr>
      </p:pic>
      <p:sp>
        <p:nvSpPr>
          <p:cNvPr id="7" name="TextBox 6"/>
          <p:cNvSpPr txBox="1"/>
          <p:nvPr/>
        </p:nvSpPr>
        <p:spPr>
          <a:xfrm>
            <a:off x="8141369" y="1323474"/>
            <a:ext cx="3633537" cy="4539916"/>
          </a:xfrm>
          <a:prstGeom prst="rect">
            <a:avLst/>
          </a:prstGeom>
          <a:noFill/>
        </p:spPr>
        <p:txBody>
          <a:bodyPr wrap="square" rtlCol="0">
            <a:spAutoFit/>
          </a:bodyPr>
          <a:lstStyle/>
          <a:p>
            <a:r>
              <a:rPr lang="en-US" dirty="0" smtClean="0"/>
              <a:t>Kinetic-energy spectrum generally</a:t>
            </a:r>
          </a:p>
          <a:p>
            <a:r>
              <a:rPr lang="en-US" dirty="0" smtClean="0"/>
              <a:t>follows k-5/3 at mesoscale and below.</a:t>
            </a:r>
          </a:p>
          <a:p>
            <a:endParaRPr lang="en-US" dirty="0"/>
          </a:p>
          <a:p>
            <a:r>
              <a:rPr lang="en-US" dirty="0" smtClean="0"/>
              <a:t>Analyses (gray) have more power</a:t>
            </a:r>
          </a:p>
          <a:p>
            <a:r>
              <a:rPr lang="en-US" dirty="0" smtClean="0"/>
              <a:t>at small scale than forecasts (black),</a:t>
            </a:r>
          </a:p>
          <a:p>
            <a:r>
              <a:rPr lang="en-US" dirty="0" smtClean="0"/>
              <a:t>but to minimize error damp out </a:t>
            </a:r>
          </a:p>
          <a:p>
            <a:r>
              <a:rPr lang="en-US" dirty="0" smtClean="0"/>
              <a:t>some of the small-scale variability.</a:t>
            </a:r>
          </a:p>
          <a:p>
            <a:endParaRPr lang="en-US" dirty="0"/>
          </a:p>
          <a:p>
            <a:r>
              <a:rPr lang="en-US" dirty="0" smtClean="0"/>
              <a:t>With SKEB, forecast kinetic-energy</a:t>
            </a:r>
          </a:p>
          <a:p>
            <a:r>
              <a:rPr lang="en-US" dirty="0" smtClean="0"/>
              <a:t>spectra for rotational component</a:t>
            </a:r>
          </a:p>
          <a:p>
            <a:r>
              <a:rPr lang="en-US" dirty="0" smtClean="0"/>
              <a:t>at least more closely resembles </a:t>
            </a:r>
          </a:p>
          <a:p>
            <a:r>
              <a:rPr lang="en-US" dirty="0" smtClean="0"/>
              <a:t>analysis spectrum.</a:t>
            </a:r>
          </a:p>
          <a:p>
            <a:endParaRPr lang="en-US" dirty="0"/>
          </a:p>
          <a:p>
            <a:r>
              <a:rPr lang="en-US" dirty="0" smtClean="0"/>
              <a:t>Ongoing work on this to add physical realism, e.g., </a:t>
            </a:r>
            <a:r>
              <a:rPr lang="en-US" dirty="0" smtClean="0">
                <a:hlinkClick r:id="rId3"/>
              </a:rPr>
              <a:t>here</a:t>
            </a:r>
            <a:r>
              <a:rPr lang="en-US" dirty="0" smtClean="0"/>
              <a:t>.</a:t>
            </a:r>
            <a:endParaRPr lang="en-US" dirty="0"/>
          </a:p>
        </p:txBody>
      </p:sp>
      <p:sp>
        <p:nvSpPr>
          <p:cNvPr id="8" name="Slide Number Placeholder 7"/>
          <p:cNvSpPr>
            <a:spLocks noGrp="1"/>
          </p:cNvSpPr>
          <p:nvPr>
            <p:ph type="sldNum" sz="quarter" idx="12"/>
          </p:nvPr>
        </p:nvSpPr>
        <p:spPr/>
        <p:txBody>
          <a:bodyPr/>
          <a:lstStyle/>
          <a:p>
            <a:fld id="{CE65062A-E251-7947-B0E6-867E84BB195B}" type="slidenum">
              <a:rPr lang="en-US" smtClean="0"/>
              <a:t>34</a:t>
            </a:fld>
            <a:endParaRPr lang="en-US"/>
          </a:p>
        </p:txBody>
      </p:sp>
    </p:spTree>
    <p:extLst>
      <p:ext uri="{BB962C8B-B14F-4D97-AF65-F5344CB8AC3E}">
        <p14:creationId xmlns:p14="http://schemas.microsoft.com/office/powerpoint/2010/main" val="568235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Stochastically perturbed boundary-layer RH</a:t>
            </a:r>
            <a:br>
              <a:rPr lang="en-US" b="1" dirty="0" smtClean="0"/>
            </a:br>
            <a:r>
              <a:rPr lang="en-US" b="1" dirty="0" smtClean="0"/>
              <a:t>(NOAA/ESRL/PSD)</a:t>
            </a:r>
            <a:endParaRPr lang="en-US" b="1" dirty="0"/>
          </a:p>
        </p:txBody>
      </p:sp>
      <p:sp>
        <p:nvSpPr>
          <p:cNvPr id="3" name="Content Placeholder 2"/>
          <p:cNvSpPr>
            <a:spLocks noGrp="1"/>
          </p:cNvSpPr>
          <p:nvPr>
            <p:ph idx="1"/>
          </p:nvPr>
        </p:nvSpPr>
        <p:spPr>
          <a:xfrm>
            <a:off x="838200" y="1945941"/>
            <a:ext cx="10515600" cy="4351338"/>
          </a:xfrm>
        </p:spPr>
        <p:txBody>
          <a:bodyPr/>
          <a:lstStyle/>
          <a:p>
            <a:r>
              <a:rPr lang="en-US" dirty="0" err="1" smtClean="0"/>
              <a:t>dq</a:t>
            </a:r>
            <a:r>
              <a:rPr lang="en-US" dirty="0" smtClean="0"/>
              <a:t>/</a:t>
            </a:r>
            <a:r>
              <a:rPr lang="en-US" dirty="0" err="1" smtClean="0"/>
              <a:t>dt</a:t>
            </a:r>
            <a:r>
              <a:rPr lang="en-US" dirty="0" smtClean="0"/>
              <a:t> = (1+r)*model tendency</a:t>
            </a:r>
          </a:p>
          <a:p>
            <a:r>
              <a:rPr lang="en-US" dirty="0" smtClean="0"/>
              <a:t>r is a very small number with spatially correlated random noise generated with ECMWF’s SPPT pattern generator.</a:t>
            </a:r>
          </a:p>
          <a:p>
            <a:r>
              <a:rPr lang="en-US" dirty="0" smtClean="0"/>
              <a:t>r decays to zero quickly above surface.</a:t>
            </a:r>
            <a:endParaRPr lang="en-US" dirty="0"/>
          </a:p>
        </p:txBody>
      </p:sp>
      <p:sp>
        <p:nvSpPr>
          <p:cNvPr id="4" name="Slide Number Placeholder 3"/>
          <p:cNvSpPr>
            <a:spLocks noGrp="1"/>
          </p:cNvSpPr>
          <p:nvPr>
            <p:ph type="sldNum" sz="quarter" idx="12"/>
          </p:nvPr>
        </p:nvSpPr>
        <p:spPr/>
        <p:txBody>
          <a:bodyPr/>
          <a:lstStyle/>
          <a:p>
            <a:fld id="{CE65062A-E251-7947-B0E6-867E84BB195B}" type="slidenum">
              <a:rPr lang="en-US" smtClean="0"/>
              <a:t>35</a:t>
            </a:fld>
            <a:endParaRPr lang="en-US"/>
          </a:p>
        </p:txBody>
      </p:sp>
      <p:sp>
        <p:nvSpPr>
          <p:cNvPr id="5" name="TextBox 4"/>
          <p:cNvSpPr txBox="1"/>
          <p:nvPr/>
        </p:nvSpPr>
        <p:spPr>
          <a:xfrm>
            <a:off x="104275" y="6413698"/>
            <a:ext cx="4636141" cy="307777"/>
          </a:xfrm>
          <a:prstGeom prst="rect">
            <a:avLst/>
          </a:prstGeom>
          <a:noFill/>
        </p:spPr>
        <p:txBody>
          <a:bodyPr wrap="none" rtlCol="0">
            <a:spAutoFit/>
          </a:bodyPr>
          <a:lstStyle/>
          <a:p>
            <a:r>
              <a:rPr lang="en-US" sz="1400" dirty="0" smtClean="0"/>
              <a:t>reflects ongoing work by Jeff Whitaker, Phil </a:t>
            </a:r>
            <a:r>
              <a:rPr lang="en-US" sz="1400" dirty="0" err="1" smtClean="0"/>
              <a:t>Pegion</a:t>
            </a:r>
            <a:r>
              <a:rPr lang="en-US" sz="1400" dirty="0" smtClean="0"/>
              <a:t>, ESRL/PSD</a:t>
            </a:r>
            <a:endParaRPr lang="en-US" sz="1400" dirty="0"/>
          </a:p>
        </p:txBody>
      </p:sp>
    </p:spTree>
    <p:extLst>
      <p:ext uri="{BB962C8B-B14F-4D97-AF65-F5344CB8AC3E}">
        <p14:creationId xmlns:p14="http://schemas.microsoft.com/office/powerpoint/2010/main" val="1240958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7684" y="365125"/>
            <a:ext cx="4616115" cy="2105359"/>
          </a:xfrm>
        </p:spPr>
        <p:txBody>
          <a:bodyPr/>
          <a:lstStyle/>
          <a:p>
            <a:r>
              <a:rPr lang="en-US" b="1" dirty="0" smtClean="0"/>
              <a:t>Cumulative effects of SPPT, SKEB, and SHUM.</a:t>
            </a:r>
            <a:endParaRPr lang="en-US" b="1"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458" b="16491"/>
          <a:stretch/>
        </p:blipFill>
        <p:spPr>
          <a:xfrm>
            <a:off x="-1" y="0"/>
            <a:ext cx="6325873" cy="6793832"/>
          </a:xfrm>
          <a:prstGeom prst="rect">
            <a:avLst/>
          </a:prstGeom>
        </p:spPr>
      </p:pic>
      <p:sp>
        <p:nvSpPr>
          <p:cNvPr id="5" name="TextBox 4"/>
          <p:cNvSpPr txBox="1"/>
          <p:nvPr/>
        </p:nvSpPr>
        <p:spPr>
          <a:xfrm>
            <a:off x="521369" y="673769"/>
            <a:ext cx="2547108" cy="307777"/>
          </a:xfrm>
          <a:prstGeom prst="rect">
            <a:avLst/>
          </a:prstGeom>
          <a:noFill/>
        </p:spPr>
        <p:txBody>
          <a:bodyPr wrap="none" rtlCol="0">
            <a:spAutoFit/>
          </a:bodyPr>
          <a:lstStyle/>
          <a:p>
            <a:r>
              <a:rPr lang="en-US" sz="1400" dirty="0" smtClean="0"/>
              <a:t>Current NCEP procedure in GEFS</a:t>
            </a:r>
            <a:endParaRPr lang="en-US" sz="1400" dirty="0"/>
          </a:p>
        </p:txBody>
      </p:sp>
      <p:sp>
        <p:nvSpPr>
          <p:cNvPr id="6" name="TextBox 5"/>
          <p:cNvSpPr txBox="1"/>
          <p:nvPr/>
        </p:nvSpPr>
        <p:spPr>
          <a:xfrm>
            <a:off x="2839769" y="6288505"/>
            <a:ext cx="646331" cy="369332"/>
          </a:xfrm>
          <a:prstGeom prst="rect">
            <a:avLst/>
          </a:prstGeom>
          <a:noFill/>
        </p:spPr>
        <p:txBody>
          <a:bodyPr wrap="none" rtlCol="0">
            <a:spAutoFit/>
          </a:bodyPr>
          <a:lstStyle/>
          <a:p>
            <a:r>
              <a:rPr lang="en-US" smtClean="0"/>
              <a:t>ms-1</a:t>
            </a:r>
            <a:endParaRPr lang="en-US"/>
          </a:p>
        </p:txBody>
      </p:sp>
      <p:sp>
        <p:nvSpPr>
          <p:cNvPr id="7" name="TextBox 6"/>
          <p:cNvSpPr txBox="1"/>
          <p:nvPr/>
        </p:nvSpPr>
        <p:spPr>
          <a:xfrm>
            <a:off x="6737684" y="2679031"/>
            <a:ext cx="5166222" cy="2862322"/>
          </a:xfrm>
          <a:prstGeom prst="rect">
            <a:avLst/>
          </a:prstGeom>
          <a:noFill/>
        </p:spPr>
        <p:txBody>
          <a:bodyPr wrap="none" rtlCol="0">
            <a:spAutoFit/>
          </a:bodyPr>
          <a:lstStyle/>
          <a:p>
            <a:r>
              <a:rPr lang="en-US" dirty="0" smtClean="0"/>
              <a:t>Current NCEP procedure used linear combinations</a:t>
            </a:r>
          </a:p>
          <a:p>
            <a:r>
              <a:rPr lang="en-US" dirty="0" smtClean="0"/>
              <a:t>of differences in tendencies between members</a:t>
            </a:r>
          </a:p>
          <a:p>
            <a:r>
              <a:rPr lang="en-US" dirty="0" smtClean="0"/>
              <a:t>to stimulate variability.  It tends to add tendency</a:t>
            </a:r>
          </a:p>
          <a:p>
            <a:r>
              <a:rPr lang="en-US" dirty="0" smtClean="0"/>
              <a:t>spread where it’s already large, in storm tracks.</a:t>
            </a:r>
          </a:p>
          <a:p>
            <a:endParaRPr lang="en-US" dirty="0"/>
          </a:p>
          <a:p>
            <a:r>
              <a:rPr lang="en-US" dirty="0" smtClean="0"/>
              <a:t>SPPT, SKEB, and SHUM have different characters</a:t>
            </a:r>
          </a:p>
          <a:p>
            <a:r>
              <a:rPr lang="en-US" dirty="0" smtClean="0"/>
              <a:t>and together increase spread over most of the globe.</a:t>
            </a:r>
          </a:p>
          <a:p>
            <a:endParaRPr lang="en-US" dirty="0"/>
          </a:p>
          <a:p>
            <a:r>
              <a:rPr lang="en-US" dirty="0" smtClean="0"/>
              <a:t>This combination will go into NCEP operations</a:t>
            </a:r>
          </a:p>
          <a:p>
            <a:r>
              <a:rPr lang="en-US" dirty="0" smtClean="0"/>
              <a:t>in a few years, after change of </a:t>
            </a:r>
            <a:r>
              <a:rPr lang="en-US" dirty="0" err="1" smtClean="0"/>
              <a:t>dycore</a:t>
            </a:r>
            <a:r>
              <a:rPr lang="en-US" dirty="0" smtClean="0"/>
              <a:t> to GFDL FV3.</a:t>
            </a:r>
            <a:endParaRPr lang="en-US" dirty="0"/>
          </a:p>
        </p:txBody>
      </p:sp>
      <p:sp>
        <p:nvSpPr>
          <p:cNvPr id="8" name="Slide Number Placeholder 7"/>
          <p:cNvSpPr>
            <a:spLocks noGrp="1"/>
          </p:cNvSpPr>
          <p:nvPr>
            <p:ph type="sldNum" sz="quarter" idx="12"/>
          </p:nvPr>
        </p:nvSpPr>
        <p:spPr/>
        <p:txBody>
          <a:bodyPr/>
          <a:lstStyle/>
          <a:p>
            <a:fld id="{CE65062A-E251-7947-B0E6-867E84BB195B}" type="slidenum">
              <a:rPr lang="en-US" smtClean="0"/>
              <a:t>36</a:t>
            </a:fld>
            <a:endParaRPr lang="en-US"/>
          </a:p>
        </p:txBody>
      </p:sp>
    </p:spTree>
    <p:extLst>
      <p:ext uri="{BB962C8B-B14F-4D97-AF65-F5344CB8AC3E}">
        <p14:creationId xmlns:p14="http://schemas.microsoft.com/office/powerpoint/2010/main" val="986006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158" y="116473"/>
            <a:ext cx="10515600" cy="805949"/>
          </a:xfrm>
        </p:spPr>
        <p:txBody>
          <a:bodyPr>
            <a:normAutofit fontScale="90000"/>
          </a:bodyPr>
          <a:lstStyle/>
          <a:p>
            <a:r>
              <a:rPr lang="en-US" b="1" dirty="0" smtClean="0"/>
              <a:t>Spread vs. error relationships, tropical 200 </a:t>
            </a:r>
            <a:r>
              <a:rPr lang="en-US" b="1" dirty="0" err="1" smtClean="0"/>
              <a:t>hPa</a:t>
            </a:r>
            <a:r>
              <a:rPr lang="en-US" b="1" dirty="0" smtClean="0"/>
              <a:t> U.</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4084"/>
            <a:ext cx="7567155" cy="5847347"/>
          </a:xfrm>
          <a:prstGeom prst="rect">
            <a:avLst/>
          </a:prstGeom>
        </p:spPr>
      </p:pic>
      <p:sp>
        <p:nvSpPr>
          <p:cNvPr id="5" name="TextBox 4"/>
          <p:cNvSpPr txBox="1"/>
          <p:nvPr/>
        </p:nvSpPr>
        <p:spPr>
          <a:xfrm>
            <a:off x="7716252" y="1620253"/>
            <a:ext cx="3227550" cy="1477328"/>
          </a:xfrm>
          <a:prstGeom prst="rect">
            <a:avLst/>
          </a:prstGeom>
          <a:noFill/>
        </p:spPr>
        <p:txBody>
          <a:bodyPr wrap="none" rtlCol="0">
            <a:spAutoFit/>
          </a:bodyPr>
          <a:lstStyle/>
          <a:p>
            <a:r>
              <a:rPr lang="en-US" dirty="0" smtClean="0"/>
              <a:t>Solid: RMSE; dashed: spread</a:t>
            </a:r>
          </a:p>
          <a:p>
            <a:endParaRPr lang="en-US" dirty="0"/>
          </a:p>
          <a:p>
            <a:r>
              <a:rPr lang="en-US" dirty="0" smtClean="0"/>
              <a:t>Tropical tropopause winds were </a:t>
            </a:r>
          </a:p>
          <a:p>
            <a:r>
              <a:rPr lang="en-US" dirty="0" smtClean="0"/>
              <a:t>dramatically improved, lowering</a:t>
            </a:r>
          </a:p>
          <a:p>
            <a:r>
              <a:rPr lang="en-US" dirty="0" smtClean="0"/>
              <a:t>RMSE and increasing spread.</a:t>
            </a:r>
            <a:endParaRPr lang="en-US" dirty="0"/>
          </a:p>
        </p:txBody>
      </p:sp>
      <p:sp>
        <p:nvSpPr>
          <p:cNvPr id="6" name="TextBox 5"/>
          <p:cNvSpPr txBox="1"/>
          <p:nvPr/>
        </p:nvSpPr>
        <p:spPr>
          <a:xfrm>
            <a:off x="2767263" y="1804919"/>
            <a:ext cx="1256883" cy="276999"/>
          </a:xfrm>
          <a:prstGeom prst="rect">
            <a:avLst/>
          </a:prstGeom>
          <a:noFill/>
        </p:spPr>
        <p:txBody>
          <a:bodyPr wrap="none" rtlCol="0">
            <a:spAutoFit/>
          </a:bodyPr>
          <a:lstStyle/>
          <a:p>
            <a:r>
              <a:rPr lang="en-US" sz="1200" dirty="0" smtClean="0"/>
              <a:t>circa 2012 model</a:t>
            </a:r>
            <a:endParaRPr lang="en-US" sz="1200" dirty="0"/>
          </a:p>
        </p:txBody>
      </p:sp>
      <p:sp>
        <p:nvSpPr>
          <p:cNvPr id="7" name="TextBox 6"/>
          <p:cNvSpPr txBox="1"/>
          <p:nvPr/>
        </p:nvSpPr>
        <p:spPr>
          <a:xfrm>
            <a:off x="2749438" y="1943418"/>
            <a:ext cx="1274708" cy="276999"/>
          </a:xfrm>
          <a:prstGeom prst="rect">
            <a:avLst/>
          </a:prstGeom>
          <a:noFill/>
        </p:spPr>
        <p:txBody>
          <a:bodyPr wrap="none" rtlCol="0">
            <a:spAutoFit/>
          </a:bodyPr>
          <a:lstStyle/>
          <a:p>
            <a:r>
              <a:rPr lang="en-US" sz="1200" dirty="0" smtClean="0">
                <a:solidFill>
                  <a:srgbClr val="FF0000"/>
                </a:solidFill>
              </a:rPr>
              <a:t>early 2016 model</a:t>
            </a:r>
            <a:endParaRPr lang="en-US" sz="1200" dirty="0">
              <a:solidFill>
                <a:srgbClr val="FF0000"/>
              </a:solidFill>
            </a:endParaRPr>
          </a:p>
        </p:txBody>
      </p:sp>
      <p:sp>
        <p:nvSpPr>
          <p:cNvPr id="8" name="TextBox 7"/>
          <p:cNvSpPr txBox="1"/>
          <p:nvPr/>
        </p:nvSpPr>
        <p:spPr>
          <a:xfrm>
            <a:off x="2749438" y="2066528"/>
            <a:ext cx="1628138" cy="276999"/>
          </a:xfrm>
          <a:prstGeom prst="rect">
            <a:avLst/>
          </a:prstGeom>
          <a:noFill/>
        </p:spPr>
        <p:txBody>
          <a:bodyPr wrap="none" rtlCol="0">
            <a:spAutoFit/>
          </a:bodyPr>
          <a:lstStyle/>
          <a:p>
            <a:r>
              <a:rPr lang="en-US" sz="1200" dirty="0" smtClean="0">
                <a:solidFill>
                  <a:srgbClr val="00B050"/>
                </a:solidFill>
              </a:rPr>
              <a:t>stochastic physics suite</a:t>
            </a:r>
            <a:endParaRPr lang="en-US" sz="1200" dirty="0">
              <a:solidFill>
                <a:srgbClr val="00B050"/>
              </a:solidFill>
            </a:endParaRPr>
          </a:p>
        </p:txBody>
      </p:sp>
      <p:sp>
        <p:nvSpPr>
          <p:cNvPr id="9" name="TextBox 8"/>
          <p:cNvSpPr txBox="1"/>
          <p:nvPr/>
        </p:nvSpPr>
        <p:spPr>
          <a:xfrm>
            <a:off x="2749438" y="2220417"/>
            <a:ext cx="2703369" cy="276999"/>
          </a:xfrm>
          <a:prstGeom prst="rect">
            <a:avLst/>
          </a:prstGeom>
          <a:noFill/>
        </p:spPr>
        <p:txBody>
          <a:bodyPr wrap="none" rtlCol="0">
            <a:spAutoFit/>
          </a:bodyPr>
          <a:lstStyle/>
          <a:p>
            <a:r>
              <a:rPr lang="en-US" sz="1200" dirty="0" smtClean="0">
                <a:solidFill>
                  <a:srgbClr val="0070C0"/>
                </a:solidFill>
              </a:rPr>
              <a:t>including closure of precipitation budget</a:t>
            </a:r>
            <a:endParaRPr lang="en-US" sz="1200" dirty="0">
              <a:solidFill>
                <a:srgbClr val="0070C0"/>
              </a:solidFill>
            </a:endParaRPr>
          </a:p>
        </p:txBody>
      </p:sp>
      <p:sp>
        <p:nvSpPr>
          <p:cNvPr id="10" name="TextBox 9"/>
          <p:cNvSpPr txBox="1"/>
          <p:nvPr/>
        </p:nvSpPr>
        <p:spPr>
          <a:xfrm>
            <a:off x="0" y="6425988"/>
            <a:ext cx="2524345" cy="307777"/>
          </a:xfrm>
          <a:prstGeom prst="rect">
            <a:avLst/>
          </a:prstGeom>
          <a:noFill/>
        </p:spPr>
        <p:txBody>
          <a:bodyPr wrap="none" rtlCol="0">
            <a:spAutoFit/>
          </a:bodyPr>
          <a:lstStyle/>
          <a:p>
            <a:r>
              <a:rPr lang="en-US" sz="1400" dirty="0" smtClean="0"/>
              <a:t>c/o Walt </a:t>
            </a:r>
            <a:r>
              <a:rPr lang="en-US" sz="1400" dirty="0" err="1" smtClean="0"/>
              <a:t>Kolczynski</a:t>
            </a:r>
            <a:r>
              <a:rPr lang="en-US" sz="1400" dirty="0" smtClean="0"/>
              <a:t> (NCEP/EMC)</a:t>
            </a:r>
            <a:endParaRPr lang="en-US" sz="1400" dirty="0"/>
          </a:p>
        </p:txBody>
      </p:sp>
      <p:sp>
        <p:nvSpPr>
          <p:cNvPr id="11" name="Slide Number Placeholder 10"/>
          <p:cNvSpPr>
            <a:spLocks noGrp="1"/>
          </p:cNvSpPr>
          <p:nvPr>
            <p:ph type="sldNum" sz="quarter" idx="12"/>
          </p:nvPr>
        </p:nvSpPr>
        <p:spPr/>
        <p:txBody>
          <a:bodyPr/>
          <a:lstStyle/>
          <a:p>
            <a:fld id="{CE65062A-E251-7947-B0E6-867E84BB195B}" type="slidenum">
              <a:rPr lang="en-US" smtClean="0"/>
              <a:t>37</a:t>
            </a:fld>
            <a:endParaRPr lang="en-US"/>
          </a:p>
        </p:txBody>
      </p:sp>
      <p:cxnSp>
        <p:nvCxnSpPr>
          <p:cNvPr id="13" name="Straight Arrow Connector 12"/>
          <p:cNvCxnSpPr/>
          <p:nvPr/>
        </p:nvCxnSpPr>
        <p:spPr>
          <a:xfrm>
            <a:off x="6296526" y="2662989"/>
            <a:ext cx="0" cy="1844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296526" y="2967789"/>
            <a:ext cx="0" cy="4411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957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mc.ncep.noaa.gov/gmb/Walter.Kolczynski/SP_precip_w14/scores/nht850_rm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4" y="826168"/>
            <a:ext cx="7286891" cy="56307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2157" y="349762"/>
            <a:ext cx="10511589" cy="572660"/>
          </a:xfrm>
        </p:spPr>
        <p:txBody>
          <a:bodyPr>
            <a:normAutofit fontScale="90000"/>
          </a:bodyPr>
          <a:lstStyle/>
          <a:p>
            <a:r>
              <a:rPr lang="en-US" b="1" dirty="0" smtClean="0"/>
              <a:t>Spread vs. error relationships, N. Hem. 850 </a:t>
            </a:r>
            <a:r>
              <a:rPr lang="en-US" b="1" dirty="0" err="1" smtClean="0"/>
              <a:t>hPa</a:t>
            </a:r>
            <a:r>
              <a:rPr lang="en-US" b="1" dirty="0" smtClean="0"/>
              <a:t> T</a:t>
            </a:r>
            <a:endParaRPr lang="en-US" b="1" dirty="0"/>
          </a:p>
        </p:txBody>
      </p:sp>
      <p:sp>
        <p:nvSpPr>
          <p:cNvPr id="6" name="TextBox 5"/>
          <p:cNvSpPr txBox="1"/>
          <p:nvPr/>
        </p:nvSpPr>
        <p:spPr>
          <a:xfrm>
            <a:off x="2767263" y="1804919"/>
            <a:ext cx="1256883" cy="276999"/>
          </a:xfrm>
          <a:prstGeom prst="rect">
            <a:avLst/>
          </a:prstGeom>
          <a:noFill/>
        </p:spPr>
        <p:txBody>
          <a:bodyPr wrap="none" rtlCol="0">
            <a:spAutoFit/>
          </a:bodyPr>
          <a:lstStyle/>
          <a:p>
            <a:r>
              <a:rPr lang="en-US" sz="1200" dirty="0" smtClean="0"/>
              <a:t>circa 2012 model</a:t>
            </a:r>
            <a:endParaRPr lang="en-US" sz="1200" dirty="0"/>
          </a:p>
        </p:txBody>
      </p:sp>
      <p:sp>
        <p:nvSpPr>
          <p:cNvPr id="7" name="TextBox 6"/>
          <p:cNvSpPr txBox="1"/>
          <p:nvPr/>
        </p:nvSpPr>
        <p:spPr>
          <a:xfrm>
            <a:off x="2749438" y="1943418"/>
            <a:ext cx="1274708" cy="276999"/>
          </a:xfrm>
          <a:prstGeom prst="rect">
            <a:avLst/>
          </a:prstGeom>
          <a:noFill/>
        </p:spPr>
        <p:txBody>
          <a:bodyPr wrap="none" rtlCol="0">
            <a:spAutoFit/>
          </a:bodyPr>
          <a:lstStyle/>
          <a:p>
            <a:r>
              <a:rPr lang="en-US" sz="1200" dirty="0" smtClean="0">
                <a:solidFill>
                  <a:srgbClr val="FF0000"/>
                </a:solidFill>
              </a:rPr>
              <a:t>early 2016 model</a:t>
            </a:r>
            <a:endParaRPr lang="en-US" sz="1200" dirty="0">
              <a:solidFill>
                <a:srgbClr val="FF0000"/>
              </a:solidFill>
            </a:endParaRPr>
          </a:p>
        </p:txBody>
      </p:sp>
      <p:sp>
        <p:nvSpPr>
          <p:cNvPr id="8" name="TextBox 7"/>
          <p:cNvSpPr txBox="1"/>
          <p:nvPr/>
        </p:nvSpPr>
        <p:spPr>
          <a:xfrm>
            <a:off x="2749438" y="2066528"/>
            <a:ext cx="1628138" cy="276999"/>
          </a:xfrm>
          <a:prstGeom prst="rect">
            <a:avLst/>
          </a:prstGeom>
          <a:noFill/>
        </p:spPr>
        <p:txBody>
          <a:bodyPr wrap="none" rtlCol="0">
            <a:spAutoFit/>
          </a:bodyPr>
          <a:lstStyle/>
          <a:p>
            <a:r>
              <a:rPr lang="en-US" sz="1200" dirty="0" smtClean="0">
                <a:solidFill>
                  <a:srgbClr val="00B050"/>
                </a:solidFill>
              </a:rPr>
              <a:t>stochastic physics suite</a:t>
            </a:r>
            <a:endParaRPr lang="en-US" sz="1200" dirty="0">
              <a:solidFill>
                <a:srgbClr val="00B050"/>
              </a:solidFill>
            </a:endParaRPr>
          </a:p>
        </p:txBody>
      </p:sp>
      <p:sp>
        <p:nvSpPr>
          <p:cNvPr id="9" name="TextBox 8"/>
          <p:cNvSpPr txBox="1"/>
          <p:nvPr/>
        </p:nvSpPr>
        <p:spPr>
          <a:xfrm>
            <a:off x="2749438" y="2220417"/>
            <a:ext cx="1453411" cy="461665"/>
          </a:xfrm>
          <a:prstGeom prst="rect">
            <a:avLst/>
          </a:prstGeom>
          <a:noFill/>
        </p:spPr>
        <p:txBody>
          <a:bodyPr wrap="none" rtlCol="0">
            <a:spAutoFit/>
          </a:bodyPr>
          <a:lstStyle/>
          <a:p>
            <a:r>
              <a:rPr lang="en-US" sz="1200" dirty="0" smtClean="0">
                <a:solidFill>
                  <a:srgbClr val="0070C0"/>
                </a:solidFill>
              </a:rPr>
              <a:t>including closure of </a:t>
            </a:r>
          </a:p>
          <a:p>
            <a:r>
              <a:rPr lang="en-US" sz="1200" dirty="0" smtClean="0">
                <a:solidFill>
                  <a:srgbClr val="0070C0"/>
                </a:solidFill>
              </a:rPr>
              <a:t>precipitation budget</a:t>
            </a:r>
            <a:endParaRPr lang="en-US" sz="1200" dirty="0">
              <a:solidFill>
                <a:srgbClr val="0070C0"/>
              </a:solidFill>
            </a:endParaRPr>
          </a:p>
        </p:txBody>
      </p:sp>
      <p:sp>
        <p:nvSpPr>
          <p:cNvPr id="3" name="TextBox 2"/>
          <p:cNvSpPr txBox="1"/>
          <p:nvPr/>
        </p:nvSpPr>
        <p:spPr>
          <a:xfrm>
            <a:off x="7595938" y="1620252"/>
            <a:ext cx="3074752" cy="646331"/>
          </a:xfrm>
          <a:prstGeom prst="rect">
            <a:avLst/>
          </a:prstGeom>
          <a:noFill/>
        </p:spPr>
        <p:txBody>
          <a:bodyPr wrap="none" rtlCol="0">
            <a:spAutoFit/>
          </a:bodyPr>
          <a:lstStyle/>
          <a:p>
            <a:r>
              <a:rPr lang="en-US" dirty="0" smtClean="0"/>
              <a:t>Some remaining inconsistency </a:t>
            </a:r>
          </a:p>
          <a:p>
            <a:r>
              <a:rPr lang="en-US" dirty="0" smtClean="0"/>
              <a:t>(spread deficiency).</a:t>
            </a:r>
          </a:p>
        </p:txBody>
      </p:sp>
      <p:sp>
        <p:nvSpPr>
          <p:cNvPr id="10" name="TextBox 9"/>
          <p:cNvSpPr txBox="1"/>
          <p:nvPr/>
        </p:nvSpPr>
        <p:spPr>
          <a:xfrm>
            <a:off x="385010" y="6387052"/>
            <a:ext cx="5322419" cy="461665"/>
          </a:xfrm>
          <a:prstGeom prst="rect">
            <a:avLst/>
          </a:prstGeom>
          <a:noFill/>
        </p:spPr>
        <p:txBody>
          <a:bodyPr wrap="none" rtlCol="0">
            <a:spAutoFit/>
          </a:bodyPr>
          <a:lstStyle/>
          <a:p>
            <a:r>
              <a:rPr lang="en-US" sz="1200" dirty="0"/>
              <a:t>Summer: </a:t>
            </a:r>
            <a:r>
              <a:rPr lang="en-US" sz="1200" dirty="0">
                <a:hlinkClick r:id="rId3"/>
              </a:rPr>
              <a:t>http://www.emc.ncep.noaa.gov/gmb/Walter.Kolczynski/SP_precip_s13/</a:t>
            </a:r>
            <a:r>
              <a:rPr lang="en-US" sz="1200" dirty="0"/>
              <a:t> </a:t>
            </a:r>
            <a:br>
              <a:rPr lang="en-US" sz="1200" dirty="0"/>
            </a:br>
            <a:r>
              <a:rPr lang="en-US" sz="1200" dirty="0"/>
              <a:t>Winter: </a:t>
            </a:r>
            <a:r>
              <a:rPr lang="en-US" sz="1200" dirty="0">
                <a:hlinkClick r:id="rId4"/>
              </a:rPr>
              <a:t>http://www.emc.ncep.noaa.gov/gmb/Walter.Kolczynski/SP_precip_w14/</a:t>
            </a:r>
            <a:endParaRPr lang="en-US" sz="1200" dirty="0"/>
          </a:p>
        </p:txBody>
      </p:sp>
      <p:sp>
        <p:nvSpPr>
          <p:cNvPr id="11" name="Slide Number Placeholder 10"/>
          <p:cNvSpPr>
            <a:spLocks noGrp="1"/>
          </p:cNvSpPr>
          <p:nvPr>
            <p:ph type="sldNum" sz="quarter" idx="12"/>
          </p:nvPr>
        </p:nvSpPr>
        <p:spPr/>
        <p:txBody>
          <a:bodyPr/>
          <a:lstStyle/>
          <a:p>
            <a:fld id="{CE65062A-E251-7947-B0E6-867E84BB195B}" type="slidenum">
              <a:rPr lang="en-US" smtClean="0"/>
              <a:t>38</a:t>
            </a:fld>
            <a:endParaRPr lang="en-US"/>
          </a:p>
        </p:txBody>
      </p:sp>
    </p:spTree>
    <p:extLst>
      <p:ext uri="{BB962C8B-B14F-4D97-AF65-F5344CB8AC3E}">
        <p14:creationId xmlns:p14="http://schemas.microsoft.com/office/powerpoint/2010/main" val="1287039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Weisheimer</a:t>
            </a:r>
            <a:r>
              <a:rPr lang="en-US" dirty="0" smtClean="0"/>
              <a:t> results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E65062A-E251-7947-B0E6-867E84BB195B}" type="slidenum">
              <a:rPr lang="en-US" smtClean="0"/>
              <a:t>39</a:t>
            </a:fld>
            <a:endParaRPr lang="en-US"/>
          </a:p>
        </p:txBody>
      </p:sp>
    </p:spTree>
    <p:extLst>
      <p:ext uri="{BB962C8B-B14F-4D97-AF65-F5344CB8AC3E}">
        <p14:creationId xmlns:p14="http://schemas.microsoft.com/office/powerpoint/2010/main" val="1762247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922" y="157602"/>
            <a:ext cx="10515600" cy="867045"/>
          </a:xfrm>
        </p:spPr>
        <p:txBody>
          <a:bodyPr>
            <a:normAutofit fontScale="90000"/>
          </a:bodyPr>
          <a:lstStyle/>
          <a:p>
            <a:r>
              <a:rPr lang="en-US" b="1" dirty="0" smtClean="0"/>
              <a:t>What </a:t>
            </a:r>
            <a:r>
              <a:rPr lang="en-US" b="1" smtClean="0"/>
              <a:t>is </a:t>
            </a:r>
            <a:r>
              <a:rPr lang="en-US" b="1" smtClean="0"/>
              <a:t>objective </a:t>
            </a:r>
            <a:r>
              <a:rPr lang="en-US" b="1" dirty="0" smtClean="0"/>
              <a:t>for weather-climate predictions?</a:t>
            </a:r>
            <a:endParaRPr lang="en-US" b="1" dirty="0"/>
          </a:p>
        </p:txBody>
      </p:sp>
      <p:sp>
        <p:nvSpPr>
          <p:cNvPr id="3" name="Content Placeholder 2"/>
          <p:cNvSpPr>
            <a:spLocks noGrp="1"/>
          </p:cNvSpPr>
          <p:nvPr>
            <p:ph idx="1"/>
          </p:nvPr>
        </p:nvSpPr>
        <p:spPr>
          <a:xfrm>
            <a:off x="6384758" y="1183598"/>
            <a:ext cx="5438274" cy="5076212"/>
          </a:xfrm>
        </p:spPr>
        <p:txBody>
          <a:bodyPr>
            <a:normAutofit/>
          </a:bodyPr>
          <a:lstStyle/>
          <a:p>
            <a:r>
              <a:rPr lang="en-US" dirty="0" smtClean="0"/>
              <a:t>Probabilistic forecasts with maximum forecast “sharpness” but subject to reliability (</a:t>
            </a:r>
            <a:r>
              <a:rPr lang="en-US" dirty="0" smtClean="0">
                <a:hlinkClick r:id="rId2"/>
              </a:rPr>
              <a:t>Gneiting</a:t>
            </a:r>
            <a:r>
              <a:rPr lang="en-US" dirty="0" smtClean="0"/>
              <a:t> 2007).</a:t>
            </a:r>
          </a:p>
          <a:p>
            <a:r>
              <a:rPr lang="en-US" dirty="0" smtClean="0"/>
              <a:t>Situationally dependent estimates of forecast uncertainty.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1" y="1024647"/>
            <a:ext cx="6015834" cy="5119479"/>
          </a:xfrm>
          <a:prstGeom prst="rect">
            <a:avLst/>
          </a:prstGeom>
        </p:spPr>
      </p:pic>
      <p:sp>
        <p:nvSpPr>
          <p:cNvPr id="6" name="TextBox 5"/>
          <p:cNvSpPr txBox="1"/>
          <p:nvPr/>
        </p:nvSpPr>
        <p:spPr>
          <a:xfrm>
            <a:off x="162126" y="6259810"/>
            <a:ext cx="4118043" cy="461665"/>
          </a:xfrm>
          <a:prstGeom prst="rect">
            <a:avLst/>
          </a:prstGeom>
          <a:noFill/>
        </p:spPr>
        <p:txBody>
          <a:bodyPr wrap="square" rtlCol="0">
            <a:spAutoFit/>
          </a:bodyPr>
          <a:lstStyle/>
          <a:p>
            <a:r>
              <a:rPr lang="en-US" sz="1200" dirty="0" smtClean="0"/>
              <a:t>This and subsequent 2 figures from </a:t>
            </a:r>
            <a:r>
              <a:rPr lang="en-US" sz="1200" dirty="0" err="1" smtClean="0"/>
              <a:t>Slingo</a:t>
            </a:r>
            <a:r>
              <a:rPr lang="en-US" sz="1200" dirty="0" smtClean="0"/>
              <a:t> and Palmer 2011, Phil. Trans. Royal. </a:t>
            </a:r>
            <a:r>
              <a:rPr lang="en-US" sz="1200" dirty="0" err="1" smtClean="0"/>
              <a:t>Soc</a:t>
            </a:r>
            <a:r>
              <a:rPr lang="en-US" sz="1200" dirty="0" smtClean="0"/>
              <a:t> A., </a:t>
            </a:r>
            <a:r>
              <a:rPr lang="en-US" sz="1200" b="1" dirty="0" smtClean="0"/>
              <a:t>369</a:t>
            </a:r>
            <a:r>
              <a:rPr lang="en-US" sz="1200" dirty="0" smtClean="0"/>
              <a:t>, 4751-4767</a:t>
            </a:r>
            <a:endParaRPr lang="en-US" sz="1200" dirty="0"/>
          </a:p>
        </p:txBody>
      </p:sp>
      <p:sp>
        <p:nvSpPr>
          <p:cNvPr id="7" name="Slide Number Placeholder 6"/>
          <p:cNvSpPr>
            <a:spLocks noGrp="1"/>
          </p:cNvSpPr>
          <p:nvPr>
            <p:ph type="sldNum" sz="quarter" idx="12"/>
          </p:nvPr>
        </p:nvSpPr>
        <p:spPr/>
        <p:txBody>
          <a:bodyPr/>
          <a:lstStyle/>
          <a:p>
            <a:fld id="{CE65062A-E251-7947-B0E6-867E84BB195B}" type="slidenum">
              <a:rPr lang="en-US" smtClean="0"/>
              <a:t>4</a:t>
            </a:fld>
            <a:endParaRPr lang="en-US"/>
          </a:p>
        </p:txBody>
      </p:sp>
    </p:spTree>
    <p:extLst>
      <p:ext uri="{BB962C8B-B14F-4D97-AF65-F5344CB8AC3E}">
        <p14:creationId xmlns:p14="http://schemas.microsoft.com/office/powerpoint/2010/main" val="1079470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97928"/>
          </a:xfrm>
        </p:spPr>
        <p:txBody>
          <a:bodyPr/>
          <a:lstStyle/>
          <a:p>
            <a:r>
              <a:rPr lang="en-US" b="1" dirty="0" smtClean="0"/>
              <a:t>Physically based stochastic parameterization.</a:t>
            </a:r>
            <a:endParaRPr lang="en-US" b="1" dirty="0"/>
          </a:p>
        </p:txBody>
      </p:sp>
      <p:sp>
        <p:nvSpPr>
          <p:cNvPr id="4" name="Slide Number Placeholder 3"/>
          <p:cNvSpPr>
            <a:spLocks noGrp="1"/>
          </p:cNvSpPr>
          <p:nvPr>
            <p:ph type="sldNum" sz="quarter" idx="12"/>
          </p:nvPr>
        </p:nvSpPr>
        <p:spPr/>
        <p:txBody>
          <a:bodyPr/>
          <a:lstStyle/>
          <a:p>
            <a:fld id="{CE65062A-E251-7947-B0E6-867E84BB195B}" type="slidenum">
              <a:rPr lang="en-US" smtClean="0"/>
              <a:t>40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080" y="1610478"/>
            <a:ext cx="6546426" cy="5167312"/>
          </a:xfrm>
          <a:prstGeom prst="rect">
            <a:avLst/>
          </a:prstGeom>
        </p:spPr>
      </p:pic>
      <p:sp>
        <p:nvSpPr>
          <p:cNvPr id="6" name="Rectangle 5"/>
          <p:cNvSpPr/>
          <p:nvPr/>
        </p:nvSpPr>
        <p:spPr>
          <a:xfrm>
            <a:off x="778042" y="5638800"/>
            <a:ext cx="6384758" cy="10826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069179" y="1828800"/>
            <a:ext cx="3071418" cy="369332"/>
          </a:xfrm>
          <a:prstGeom prst="rect">
            <a:avLst/>
          </a:prstGeom>
          <a:noFill/>
        </p:spPr>
        <p:txBody>
          <a:bodyPr wrap="none" rtlCol="0">
            <a:spAutoFit/>
          </a:bodyPr>
          <a:lstStyle/>
          <a:p>
            <a:r>
              <a:rPr lang="en-US" dirty="0"/>
              <a:t>A</a:t>
            </a:r>
            <a:r>
              <a:rPr lang="en-US" smtClean="0"/>
              <a:t> </a:t>
            </a:r>
            <a:r>
              <a:rPr lang="en-US" dirty="0" smtClean="0"/>
              <a:t>developing field.  Stay tuned.</a:t>
            </a:r>
            <a:endParaRPr lang="en-US" dirty="0"/>
          </a:p>
        </p:txBody>
      </p:sp>
    </p:spTree>
    <p:extLst>
      <p:ext uri="{BB962C8B-B14F-4D97-AF65-F5344CB8AC3E}">
        <p14:creationId xmlns:p14="http://schemas.microsoft.com/office/powerpoint/2010/main" val="668108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8558"/>
            <a:ext cx="10515600" cy="958348"/>
          </a:xfrm>
        </p:spPr>
        <p:txBody>
          <a:bodyPr/>
          <a:lstStyle/>
          <a:p>
            <a:r>
              <a:rPr lang="en-US" b="1" dirty="0" smtClean="0"/>
              <a:t>Statistical </a:t>
            </a:r>
            <a:r>
              <a:rPr lang="en-US" b="1" dirty="0" err="1" smtClean="0"/>
              <a:t>postprocessing</a:t>
            </a:r>
            <a:r>
              <a:rPr lang="en-US" b="1" dirty="0" smtClean="0"/>
              <a:t>.</a:t>
            </a:r>
            <a:endParaRPr lang="en-US" b="1" dirty="0"/>
          </a:p>
        </p:txBody>
      </p:sp>
      <p:sp>
        <p:nvSpPr>
          <p:cNvPr id="3" name="Content Placeholder 2"/>
          <p:cNvSpPr>
            <a:spLocks noGrp="1"/>
          </p:cNvSpPr>
          <p:nvPr>
            <p:ph idx="1"/>
          </p:nvPr>
        </p:nvSpPr>
        <p:spPr>
          <a:xfrm>
            <a:off x="6866021" y="1783554"/>
            <a:ext cx="4989095" cy="4847891"/>
          </a:xfrm>
        </p:spPr>
        <p:txBody>
          <a:bodyPr>
            <a:normAutofit/>
          </a:bodyPr>
          <a:lstStyle/>
          <a:p>
            <a:r>
              <a:rPr lang="en-US" dirty="0" smtClean="0"/>
              <a:t>Lots of work on this with weather prediction.</a:t>
            </a:r>
          </a:p>
          <a:p>
            <a:r>
              <a:rPr lang="en-US" dirty="0" smtClean="0"/>
              <a:t>Direct application to climate projections?  Not so confident.</a:t>
            </a:r>
          </a:p>
          <a:p>
            <a:pPr lvl="1"/>
            <a:r>
              <a:rPr lang="en-US" dirty="0" smtClean="0"/>
              <a:t>Stationarity of model errors from 20 </a:t>
            </a:r>
            <a:r>
              <a:rPr lang="en-US" dirty="0" err="1" smtClean="0"/>
              <a:t>th</a:t>
            </a:r>
            <a:r>
              <a:rPr lang="en-US" dirty="0" smtClean="0"/>
              <a:t> century (train) to 21</a:t>
            </a:r>
            <a:r>
              <a:rPr lang="en-US" baseline="30000" dirty="0" smtClean="0"/>
              <a:t>st</a:t>
            </a:r>
            <a:r>
              <a:rPr lang="en-US" dirty="0" smtClean="0"/>
              <a:t> (project).</a:t>
            </a:r>
          </a:p>
          <a:p>
            <a:pPr lvl="1"/>
            <a:r>
              <a:rPr lang="en-US" dirty="0" smtClean="0"/>
              <a:t>Many errors (like ENSO) produce complicated spatial patterns of bias.</a:t>
            </a:r>
            <a:endParaRPr lang="en-US" dirty="0"/>
          </a:p>
        </p:txBody>
      </p:sp>
      <p:sp>
        <p:nvSpPr>
          <p:cNvPr id="4" name="Slide Number Placeholder 3"/>
          <p:cNvSpPr>
            <a:spLocks noGrp="1"/>
          </p:cNvSpPr>
          <p:nvPr>
            <p:ph type="sldNum" sz="quarter" idx="12"/>
          </p:nvPr>
        </p:nvSpPr>
        <p:spPr/>
        <p:txBody>
          <a:bodyPr/>
          <a:lstStyle/>
          <a:p>
            <a:fld id="{CE65062A-E251-7947-B0E6-867E84BB195B}" type="slidenum">
              <a:rPr lang="en-US" smtClean="0"/>
              <a:t>41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203" y="1183949"/>
            <a:ext cx="3161966" cy="42342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474" y="1684421"/>
            <a:ext cx="3058868" cy="504615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680" y="1530334"/>
            <a:ext cx="3477794" cy="5203810"/>
          </a:xfrm>
          <a:prstGeom prst="rect">
            <a:avLst/>
          </a:prstGeom>
        </p:spPr>
      </p:pic>
      <p:sp>
        <p:nvSpPr>
          <p:cNvPr id="8" name="TextBox 7"/>
          <p:cNvSpPr txBox="1"/>
          <p:nvPr/>
        </p:nvSpPr>
        <p:spPr>
          <a:xfrm>
            <a:off x="6957462" y="6453581"/>
            <a:ext cx="2303644" cy="276999"/>
          </a:xfrm>
          <a:prstGeom prst="rect">
            <a:avLst/>
          </a:prstGeom>
          <a:noFill/>
        </p:spPr>
        <p:txBody>
          <a:bodyPr wrap="none" rtlCol="0">
            <a:spAutoFit/>
          </a:bodyPr>
          <a:lstStyle/>
          <a:p>
            <a:r>
              <a:rPr lang="en-US" sz="1200" dirty="0"/>
              <a:t>Ref: Hamill et al 2015 MWR, </a:t>
            </a:r>
            <a:r>
              <a:rPr lang="en-US" sz="1200" dirty="0" smtClean="0">
                <a:hlinkClick r:id="rId5"/>
              </a:rPr>
              <a:t>here</a:t>
            </a:r>
            <a:r>
              <a:rPr lang="en-US" sz="1200" dirty="0" smtClean="0"/>
              <a:t>.</a:t>
            </a:r>
            <a:endParaRPr lang="en-US" sz="1200" dirty="0"/>
          </a:p>
        </p:txBody>
      </p:sp>
    </p:spTree>
    <p:extLst>
      <p:ext uri="{BB962C8B-B14F-4D97-AF65-F5344CB8AC3E}">
        <p14:creationId xmlns:p14="http://schemas.microsoft.com/office/powerpoint/2010/main" val="2732473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t>Conclusions</a:t>
            </a:r>
            <a:endParaRPr lang="en-US" b="1" dirty="0"/>
          </a:p>
        </p:txBody>
      </p:sp>
      <p:sp>
        <p:nvSpPr>
          <p:cNvPr id="3" name="Content Placeholder 2"/>
          <p:cNvSpPr>
            <a:spLocks noGrp="1"/>
          </p:cNvSpPr>
          <p:nvPr>
            <p:ph idx="1"/>
          </p:nvPr>
        </p:nvSpPr>
        <p:spPr/>
        <p:txBody>
          <a:bodyPr/>
          <a:lstStyle/>
          <a:p>
            <a:r>
              <a:rPr lang="en-US" dirty="0" smtClean="0"/>
              <a:t>Issues related to multi-model usage are have commonalities across time scales of hours to centuries.</a:t>
            </a:r>
          </a:p>
          <a:p>
            <a:r>
              <a:rPr lang="en-US" dirty="0" smtClean="0"/>
              <a:t>Some of the alternatives to MMEs developed for weather-climate might be worth considering with decadal-centennial projections.</a:t>
            </a:r>
          </a:p>
          <a:p>
            <a:r>
              <a:rPr lang="en-US" dirty="0" smtClean="0"/>
              <a:t>Weather-climate is heading toward physically based stochastic parameterization (i.e., getting right answer for right reason, addressing model uncertainty at process level).</a:t>
            </a:r>
            <a:endParaRPr lang="en-US" dirty="0"/>
          </a:p>
        </p:txBody>
      </p:sp>
      <p:sp>
        <p:nvSpPr>
          <p:cNvPr id="4" name="Slide Number Placeholder 3"/>
          <p:cNvSpPr>
            <a:spLocks noGrp="1"/>
          </p:cNvSpPr>
          <p:nvPr>
            <p:ph type="sldNum" sz="quarter" idx="12"/>
          </p:nvPr>
        </p:nvSpPr>
        <p:spPr/>
        <p:txBody>
          <a:bodyPr/>
          <a:lstStyle/>
          <a:p>
            <a:fld id="{CE65062A-E251-7947-B0E6-867E84BB195B}" type="slidenum">
              <a:rPr lang="en-US" smtClean="0"/>
              <a:t>42</a:t>
            </a:fld>
            <a:endParaRPr lang="en-US"/>
          </a:p>
        </p:txBody>
      </p:sp>
    </p:spTree>
    <p:extLst>
      <p:ext uri="{BB962C8B-B14F-4D97-AF65-F5344CB8AC3E}">
        <p14:creationId xmlns:p14="http://schemas.microsoft.com/office/powerpoint/2010/main" val="2132783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703" y="365125"/>
            <a:ext cx="11412757" cy="854075"/>
          </a:xfrm>
        </p:spPr>
        <p:txBody>
          <a:bodyPr>
            <a:noAutofit/>
          </a:bodyPr>
          <a:lstStyle/>
          <a:p>
            <a:r>
              <a:rPr lang="en-US" sz="3600" b="1" dirty="0" smtClean="0"/>
              <a:t>Initial-condition and model </a:t>
            </a:r>
            <a:r>
              <a:rPr lang="en-US" sz="3600" b="1" dirty="0" smtClean="0"/>
              <a:t>uncertainty key for this problem.</a:t>
            </a:r>
            <a:endParaRPr lang="en-US" sz="36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704" y="1282887"/>
            <a:ext cx="8063419" cy="5159033"/>
          </a:xfrm>
          <a:prstGeom prst="rect">
            <a:avLst/>
          </a:prstGeom>
        </p:spPr>
      </p:pic>
      <p:sp>
        <p:nvSpPr>
          <p:cNvPr id="5" name="TextBox 4"/>
          <p:cNvSpPr txBox="1"/>
          <p:nvPr/>
        </p:nvSpPr>
        <p:spPr>
          <a:xfrm>
            <a:off x="7904136" y="1472338"/>
            <a:ext cx="3882325" cy="3139321"/>
          </a:xfrm>
          <a:prstGeom prst="rect">
            <a:avLst/>
          </a:prstGeom>
          <a:noFill/>
        </p:spPr>
        <p:txBody>
          <a:bodyPr wrap="square" rtlCol="0">
            <a:spAutoFit/>
          </a:bodyPr>
          <a:lstStyle/>
          <a:p>
            <a:r>
              <a:rPr lang="en-US" dirty="0" smtClean="0"/>
              <a:t>Expectation is that with a high-quality</a:t>
            </a:r>
          </a:p>
          <a:p>
            <a:r>
              <a:rPr lang="en-US" dirty="0" smtClean="0"/>
              <a:t>forecast model(s), an accurate estimate</a:t>
            </a:r>
          </a:p>
          <a:p>
            <a:r>
              <a:rPr lang="en-US" dirty="0" smtClean="0"/>
              <a:t>of the range of initial states, and an</a:t>
            </a:r>
          </a:p>
          <a:p>
            <a:r>
              <a:rPr lang="en-US" dirty="0" smtClean="0"/>
              <a:t>accurate quantification of model </a:t>
            </a:r>
          </a:p>
          <a:p>
            <a:r>
              <a:rPr lang="en-US" dirty="0" smtClean="0"/>
              <a:t>uncertainty, we can provide the probabilistic predictions that provide as much specificity as possible while still being reliable.</a:t>
            </a:r>
          </a:p>
          <a:p>
            <a:endParaRPr lang="en-US" dirty="0"/>
          </a:p>
          <a:p>
            <a:r>
              <a:rPr lang="en-US" dirty="0" smtClean="0"/>
              <a:t>Much hinges on the treatment of model uncertainty, of course.</a:t>
            </a:r>
          </a:p>
        </p:txBody>
      </p:sp>
      <p:sp>
        <p:nvSpPr>
          <p:cNvPr id="3" name="Slide Number Placeholder 2"/>
          <p:cNvSpPr>
            <a:spLocks noGrp="1"/>
          </p:cNvSpPr>
          <p:nvPr>
            <p:ph type="sldNum" sz="quarter" idx="12"/>
          </p:nvPr>
        </p:nvSpPr>
        <p:spPr/>
        <p:txBody>
          <a:bodyPr/>
          <a:lstStyle/>
          <a:p>
            <a:fld id="{CE65062A-E251-7947-B0E6-867E84BB195B}" type="slidenum">
              <a:rPr lang="en-US" smtClean="0"/>
              <a:t>5</a:t>
            </a:fld>
            <a:endParaRPr lang="en-US"/>
          </a:p>
        </p:txBody>
      </p:sp>
    </p:spTree>
    <p:extLst>
      <p:ext uri="{BB962C8B-B14F-4D97-AF65-F5344CB8AC3E}">
        <p14:creationId xmlns:p14="http://schemas.microsoft.com/office/powerpoint/2010/main" val="1782716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7579" y="170572"/>
            <a:ext cx="3936461" cy="2929309"/>
          </a:xfrm>
        </p:spPr>
        <p:txBody>
          <a:bodyPr>
            <a:normAutofit fontScale="90000"/>
          </a:bodyPr>
          <a:lstStyle/>
          <a:p>
            <a:r>
              <a:rPr lang="en-US" sz="3600" b="1" dirty="0" smtClean="0"/>
              <a:t>In a few exceptional circumstances, initial-condition uncertainty grows very </a:t>
            </a:r>
            <a:r>
              <a:rPr lang="en-US" sz="3600" b="1" dirty="0" smtClean="0"/>
              <a:t>rapidly, making deterministic</a:t>
            </a:r>
            <a:br>
              <a:rPr lang="en-US" sz="3600" b="1" dirty="0" smtClean="0"/>
            </a:br>
            <a:r>
              <a:rPr lang="en-US" sz="3600" b="1" dirty="0" smtClean="0"/>
              <a:t>forecasts untenable</a:t>
            </a:r>
            <a:r>
              <a:rPr lang="en-US" sz="3600" b="1" dirty="0" smtClean="0"/>
              <a:t>.</a:t>
            </a:r>
            <a:endParaRPr lang="en-US" sz="36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43" y="0"/>
            <a:ext cx="8123536" cy="6858000"/>
          </a:xfrm>
          <a:prstGeom prst="rect">
            <a:avLst/>
          </a:prstGeom>
        </p:spPr>
      </p:pic>
      <p:sp>
        <p:nvSpPr>
          <p:cNvPr id="5" name="TextBox 4"/>
          <p:cNvSpPr txBox="1"/>
          <p:nvPr/>
        </p:nvSpPr>
        <p:spPr>
          <a:xfrm>
            <a:off x="8256908" y="3362014"/>
            <a:ext cx="3558104" cy="2862322"/>
          </a:xfrm>
          <a:prstGeom prst="rect">
            <a:avLst/>
          </a:prstGeom>
          <a:noFill/>
        </p:spPr>
        <p:txBody>
          <a:bodyPr wrap="square" rtlCol="0">
            <a:spAutoFit/>
          </a:bodyPr>
          <a:lstStyle/>
          <a:p>
            <a:r>
              <a:rPr lang="en-US" dirty="0"/>
              <a:t>N</a:t>
            </a:r>
            <a:r>
              <a:rPr lang="en-US" dirty="0" smtClean="0"/>
              <a:t>ote </a:t>
            </a:r>
            <a:r>
              <a:rPr lang="en-US" dirty="0" smtClean="0"/>
              <a:t>that though many simulations</a:t>
            </a:r>
          </a:p>
          <a:p>
            <a:r>
              <a:rPr lang="en-US" dirty="0" smtClean="0"/>
              <a:t>forecast a deep </a:t>
            </a:r>
            <a:r>
              <a:rPr lang="en-US" dirty="0" smtClean="0"/>
              <a:t>low-pressure system, those that </a:t>
            </a:r>
            <a:r>
              <a:rPr lang="en-US" dirty="0" smtClean="0"/>
              <a:t>do forecast this are </a:t>
            </a:r>
            <a:r>
              <a:rPr lang="en-US" dirty="0" smtClean="0"/>
              <a:t>commonly </a:t>
            </a:r>
            <a:r>
              <a:rPr lang="en-US" dirty="0" err="1" smtClean="0"/>
              <a:t>mis</a:t>
            </a:r>
            <a:r>
              <a:rPr lang="en-US" dirty="0" smtClean="0"/>
              <a:t>-forecasting </a:t>
            </a:r>
            <a:r>
              <a:rPr lang="en-US" dirty="0" smtClean="0"/>
              <a:t>the position, </a:t>
            </a:r>
            <a:r>
              <a:rPr lang="en-US" dirty="0" smtClean="0"/>
              <a:t>with member </a:t>
            </a:r>
            <a:r>
              <a:rPr lang="en-US" dirty="0" smtClean="0"/>
              <a:t>30 being the exception</a:t>
            </a:r>
            <a:r>
              <a:rPr lang="en-US" dirty="0" smtClean="0"/>
              <a:t>.</a:t>
            </a:r>
          </a:p>
          <a:p>
            <a:endParaRPr lang="en-US" dirty="0"/>
          </a:p>
          <a:p>
            <a:r>
              <a:rPr lang="en-US" dirty="0" smtClean="0"/>
              <a:t>Suggestive that model error plays</a:t>
            </a:r>
          </a:p>
          <a:p>
            <a:r>
              <a:rPr lang="en-US" dirty="0" smtClean="0"/>
              <a:t>a role even in these short-lead</a:t>
            </a:r>
          </a:p>
          <a:p>
            <a:r>
              <a:rPr lang="en-US" dirty="0" smtClean="0"/>
              <a:t>forecasts.</a:t>
            </a:r>
            <a:endParaRPr lang="en-US" dirty="0"/>
          </a:p>
        </p:txBody>
      </p:sp>
      <p:sp>
        <p:nvSpPr>
          <p:cNvPr id="3" name="Slide Number Placeholder 2"/>
          <p:cNvSpPr>
            <a:spLocks noGrp="1"/>
          </p:cNvSpPr>
          <p:nvPr>
            <p:ph type="sldNum" sz="quarter" idx="12"/>
          </p:nvPr>
        </p:nvSpPr>
        <p:spPr/>
        <p:txBody>
          <a:bodyPr/>
          <a:lstStyle/>
          <a:p>
            <a:fld id="{CE65062A-E251-7947-B0E6-867E84BB195B}" type="slidenum">
              <a:rPr lang="en-US" smtClean="0"/>
              <a:t>6</a:t>
            </a:fld>
            <a:endParaRPr lang="en-US"/>
          </a:p>
        </p:txBody>
      </p:sp>
    </p:spTree>
    <p:extLst>
      <p:ext uri="{BB962C8B-B14F-4D97-AF65-F5344CB8AC3E}">
        <p14:creationId xmlns:p14="http://schemas.microsoft.com/office/powerpoint/2010/main" val="752969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Current paths forward for improving probabilistic predictions at sub-seasonal time scales.</a:t>
            </a:r>
            <a:endParaRPr lang="en-US" b="1" dirty="0"/>
          </a:p>
        </p:txBody>
      </p:sp>
      <p:sp>
        <p:nvSpPr>
          <p:cNvPr id="3" name="Content Placeholder 2"/>
          <p:cNvSpPr>
            <a:spLocks noGrp="1"/>
          </p:cNvSpPr>
          <p:nvPr>
            <p:ph idx="1"/>
          </p:nvPr>
        </p:nvSpPr>
        <p:spPr>
          <a:xfrm>
            <a:off x="838200" y="2117455"/>
            <a:ext cx="10515600" cy="4351338"/>
          </a:xfrm>
        </p:spPr>
        <p:txBody>
          <a:bodyPr/>
          <a:lstStyle/>
          <a:p>
            <a:r>
              <a:rPr lang="en-US" dirty="0" smtClean="0"/>
              <a:t>Improve the underlying deterministic forecast model(s</a:t>
            </a:r>
            <a:r>
              <a:rPr lang="en-US" dirty="0" smtClean="0"/>
              <a:t>).</a:t>
            </a:r>
          </a:p>
          <a:p>
            <a:endParaRPr lang="en-US" dirty="0" smtClean="0"/>
          </a:p>
          <a:p>
            <a:r>
              <a:rPr lang="en-US" dirty="0" smtClean="0"/>
              <a:t>Improve the representation of uncertainty (and coupled state uncertainty) in the ensemble prediction systems.</a:t>
            </a:r>
          </a:p>
          <a:p>
            <a:pPr lvl="1"/>
            <a:endParaRPr lang="en-US" dirty="0" smtClean="0"/>
          </a:p>
          <a:p>
            <a:endParaRPr lang="en-US" dirty="0" smtClean="0"/>
          </a:p>
        </p:txBody>
      </p:sp>
      <p:sp>
        <p:nvSpPr>
          <p:cNvPr id="4" name="TextBox 3"/>
          <p:cNvSpPr txBox="1"/>
          <p:nvPr/>
        </p:nvSpPr>
        <p:spPr>
          <a:xfrm>
            <a:off x="838200" y="5341269"/>
            <a:ext cx="4309193" cy="523220"/>
          </a:xfrm>
          <a:prstGeom prst="rect">
            <a:avLst/>
          </a:prstGeom>
          <a:noFill/>
        </p:spPr>
        <p:txBody>
          <a:bodyPr wrap="none" rtlCol="0">
            <a:spAutoFit/>
          </a:bodyPr>
          <a:lstStyle/>
          <a:p>
            <a:r>
              <a:rPr lang="en-US" sz="2800" dirty="0" smtClean="0"/>
              <a:t>Let’s consider each of these.</a:t>
            </a:r>
            <a:endParaRPr lang="en-US" sz="2800" dirty="0"/>
          </a:p>
        </p:txBody>
      </p:sp>
      <p:sp>
        <p:nvSpPr>
          <p:cNvPr id="5" name="Slide Number Placeholder 4"/>
          <p:cNvSpPr>
            <a:spLocks noGrp="1"/>
          </p:cNvSpPr>
          <p:nvPr>
            <p:ph type="sldNum" sz="quarter" idx="12"/>
          </p:nvPr>
        </p:nvSpPr>
        <p:spPr/>
        <p:txBody>
          <a:bodyPr/>
          <a:lstStyle/>
          <a:p>
            <a:fld id="{CE65062A-E251-7947-B0E6-867E84BB195B}" type="slidenum">
              <a:rPr lang="en-US" smtClean="0"/>
              <a:t>7</a:t>
            </a:fld>
            <a:endParaRPr lang="en-US"/>
          </a:p>
        </p:txBody>
      </p:sp>
    </p:spTree>
    <p:extLst>
      <p:ext uri="{BB962C8B-B14F-4D97-AF65-F5344CB8AC3E}">
        <p14:creationId xmlns:p14="http://schemas.microsoft.com/office/powerpoint/2010/main" val="1092324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768" y="365125"/>
            <a:ext cx="11283173" cy="1325563"/>
          </a:xfrm>
        </p:spPr>
        <p:txBody>
          <a:bodyPr>
            <a:normAutofit/>
          </a:bodyPr>
          <a:lstStyle/>
          <a:p>
            <a:r>
              <a:rPr lang="en-US" b="1" dirty="0" smtClean="0"/>
              <a:t>Improving the deterministic forecast model: What work is happening? </a:t>
            </a:r>
            <a:endParaRPr lang="en-US" b="1" dirty="0"/>
          </a:p>
        </p:txBody>
      </p:sp>
      <p:sp>
        <p:nvSpPr>
          <p:cNvPr id="3" name="Content Placeholder 2"/>
          <p:cNvSpPr>
            <a:spLocks noGrp="1"/>
          </p:cNvSpPr>
          <p:nvPr>
            <p:ph idx="1"/>
          </p:nvPr>
        </p:nvSpPr>
        <p:spPr>
          <a:xfrm>
            <a:off x="1318647" y="2166588"/>
            <a:ext cx="10515600" cy="4351338"/>
          </a:xfrm>
        </p:spPr>
        <p:txBody>
          <a:bodyPr/>
          <a:lstStyle/>
          <a:p>
            <a:r>
              <a:rPr lang="en-US" dirty="0" smtClean="0"/>
              <a:t>Higher-resolution </a:t>
            </a:r>
            <a:r>
              <a:rPr lang="en-US" dirty="0" smtClean="0"/>
              <a:t>(and </a:t>
            </a:r>
            <a:r>
              <a:rPr lang="en-US" dirty="0" smtClean="0"/>
              <a:t>effective </a:t>
            </a:r>
            <a:r>
              <a:rPr lang="en-US" dirty="0" smtClean="0"/>
              <a:t>resolution) </a:t>
            </a:r>
            <a:r>
              <a:rPr lang="en-US" dirty="0" smtClean="0"/>
              <a:t>forecast models.</a:t>
            </a:r>
            <a:endParaRPr lang="en-US" dirty="0"/>
          </a:p>
          <a:p>
            <a:r>
              <a:rPr lang="en-US" dirty="0" smtClean="0"/>
              <a:t>Improved </a:t>
            </a:r>
            <a:r>
              <a:rPr lang="en-US" dirty="0" err="1" smtClean="0"/>
              <a:t>numerics</a:t>
            </a:r>
            <a:r>
              <a:rPr lang="en-US" dirty="0" smtClean="0"/>
              <a:t>.</a:t>
            </a:r>
          </a:p>
          <a:p>
            <a:r>
              <a:rPr lang="en-US" dirty="0" smtClean="0"/>
              <a:t>Hydrostatic </a:t>
            </a:r>
            <a:r>
              <a:rPr lang="en-US" dirty="0" smtClean="0">
                <a:sym typeface="Wingdings"/>
              </a:rPr>
              <a:t> non-hydrostatic dynamics.</a:t>
            </a:r>
            <a:endParaRPr lang="en-US" dirty="0" smtClean="0"/>
          </a:p>
          <a:p>
            <a:r>
              <a:rPr lang="en-US" dirty="0" smtClean="0"/>
              <a:t>Improved coupling of state components.</a:t>
            </a:r>
          </a:p>
          <a:p>
            <a:r>
              <a:rPr lang="en-US" dirty="0" smtClean="0"/>
              <a:t>Improved parameterization.</a:t>
            </a:r>
            <a:endParaRPr lang="en-US" dirty="0"/>
          </a:p>
          <a:p>
            <a:r>
              <a:rPr lang="en-US" dirty="0" smtClean="0"/>
              <a:t>And so forth.</a:t>
            </a:r>
            <a:endParaRPr lang="en-US" dirty="0" smtClean="0"/>
          </a:p>
        </p:txBody>
      </p:sp>
      <p:sp>
        <p:nvSpPr>
          <p:cNvPr id="4" name="Slide Number Placeholder 3"/>
          <p:cNvSpPr>
            <a:spLocks noGrp="1"/>
          </p:cNvSpPr>
          <p:nvPr>
            <p:ph type="sldNum" sz="quarter" idx="12"/>
          </p:nvPr>
        </p:nvSpPr>
        <p:spPr/>
        <p:txBody>
          <a:bodyPr/>
          <a:lstStyle/>
          <a:p>
            <a:fld id="{CE65062A-E251-7947-B0E6-867E84BB195B}" type="slidenum">
              <a:rPr lang="en-US" smtClean="0"/>
              <a:t>8</a:t>
            </a:fld>
            <a:endParaRPr lang="en-US"/>
          </a:p>
        </p:txBody>
      </p:sp>
    </p:spTree>
    <p:extLst>
      <p:ext uri="{BB962C8B-B14F-4D97-AF65-F5344CB8AC3E}">
        <p14:creationId xmlns:p14="http://schemas.microsoft.com/office/powerpoint/2010/main" val="599368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ECMWF’s change in grid structure and order of transforms from spectral to grid.</a:t>
            </a:r>
            <a:endParaRPr lang="en-US" b="1" dirty="0"/>
          </a:p>
        </p:txBody>
      </p:sp>
      <p:sp>
        <p:nvSpPr>
          <p:cNvPr id="4" name="TextBox 3"/>
          <p:cNvSpPr txBox="1"/>
          <p:nvPr/>
        </p:nvSpPr>
        <p:spPr>
          <a:xfrm>
            <a:off x="0" y="6488668"/>
            <a:ext cx="2831096" cy="369332"/>
          </a:xfrm>
          <a:prstGeom prst="rect">
            <a:avLst/>
          </a:prstGeom>
          <a:noFill/>
        </p:spPr>
        <p:txBody>
          <a:bodyPr wrap="none" rtlCol="0">
            <a:spAutoFit/>
          </a:bodyPr>
          <a:lstStyle/>
          <a:p>
            <a:r>
              <a:rPr lang="en-US" dirty="0" smtClean="0"/>
              <a:t>Ref: </a:t>
            </a:r>
            <a:r>
              <a:rPr lang="en-US" smtClean="0"/>
              <a:t>ECMWF Newsletter 146</a:t>
            </a: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690688"/>
            <a:ext cx="4784491" cy="4695986"/>
          </a:xfrm>
          <a:prstGeom prst="rect">
            <a:avLst/>
          </a:prstGeom>
        </p:spPr>
      </p:pic>
      <p:sp>
        <p:nvSpPr>
          <p:cNvPr id="6" name="TextBox 5"/>
          <p:cNvSpPr txBox="1"/>
          <p:nvPr/>
        </p:nvSpPr>
        <p:spPr>
          <a:xfrm>
            <a:off x="5429512" y="2061275"/>
            <a:ext cx="5660267" cy="646331"/>
          </a:xfrm>
          <a:prstGeom prst="rect">
            <a:avLst/>
          </a:prstGeom>
          <a:noFill/>
        </p:spPr>
        <p:txBody>
          <a:bodyPr wrap="none" rtlCol="0">
            <a:spAutoFit/>
          </a:bodyPr>
          <a:lstStyle/>
          <a:p>
            <a:r>
              <a:rPr lang="en-US" dirty="0" smtClean="0"/>
              <a:t>ECMWF also recently changed the spectral transform from</a:t>
            </a:r>
          </a:p>
          <a:p>
            <a:r>
              <a:rPr lang="en-US" dirty="0" smtClean="0"/>
              <a:t>“linear” to “cubic” grid.</a:t>
            </a:r>
            <a:endParaRPr lang="en-US" dirty="0"/>
          </a:p>
        </p:txBody>
      </p:sp>
      <p:sp>
        <p:nvSpPr>
          <p:cNvPr id="3" name="Slide Number Placeholder 2"/>
          <p:cNvSpPr>
            <a:spLocks noGrp="1"/>
          </p:cNvSpPr>
          <p:nvPr>
            <p:ph type="sldNum" sz="quarter" idx="12"/>
          </p:nvPr>
        </p:nvSpPr>
        <p:spPr/>
        <p:txBody>
          <a:bodyPr/>
          <a:lstStyle/>
          <a:p>
            <a:fld id="{CE65062A-E251-7947-B0E6-867E84BB195B}" type="slidenum">
              <a:rPr lang="en-US" smtClean="0"/>
              <a:t>9</a:t>
            </a:fld>
            <a:endParaRPr lang="en-US"/>
          </a:p>
        </p:txBody>
      </p:sp>
    </p:spTree>
    <p:extLst>
      <p:ext uri="{BB962C8B-B14F-4D97-AF65-F5344CB8AC3E}">
        <p14:creationId xmlns:p14="http://schemas.microsoft.com/office/powerpoint/2010/main" val="8648927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1762</TotalTime>
  <Words>2643</Words>
  <Application>Microsoft Macintosh PowerPoint</Application>
  <PresentationFormat>Widescreen</PresentationFormat>
  <Paragraphs>354</Paragraphs>
  <Slides>42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Calibri</vt:lpstr>
      <vt:lpstr>Calibri Light</vt:lpstr>
      <vt:lpstr>Wingdings</vt:lpstr>
      <vt:lpstr>Arial</vt:lpstr>
      <vt:lpstr>Office Theme</vt:lpstr>
      <vt:lpstr>Treating model uncertainty in  sub-seasonal ensemble predictions:   current practices and future directions</vt:lpstr>
      <vt:lpstr>Why bother with examinations of model uncertainty at weather-climate time scales?</vt:lpstr>
      <vt:lpstr>Sources of potential predictive information about weather-climate variability.</vt:lpstr>
      <vt:lpstr>What is objective for weather-climate predictions?</vt:lpstr>
      <vt:lpstr>Initial-condition and model uncertainty key for this problem.</vt:lpstr>
      <vt:lpstr>In a few exceptional circumstances, initial-condition uncertainty grows very rapidly, making deterministic forecasts untenable.</vt:lpstr>
      <vt:lpstr>Current paths forward for improving probabilistic predictions at sub-seasonal time scales.</vt:lpstr>
      <vt:lpstr>Improving the deterministic forecast model: What work is happening? </vt:lpstr>
      <vt:lpstr>Example: ECMWF’s change in grid structure and order of transforms from spectral to grid.</vt:lpstr>
      <vt:lpstr>ECMWF’s effects of change of grid and order of transforms.</vt:lpstr>
      <vt:lpstr>Reduction in spurious numerical “grid-point storms” in the ECMWF system.</vt:lpstr>
      <vt:lpstr>What major systematic errors remain?</vt:lpstr>
      <vt:lpstr>Model bias can be significant at forecast lead times of 1 hour.</vt:lpstr>
      <vt:lpstr>Recent results with 2-meter temperature spread in NCEP Global Ensemble Forecast System</vt:lpstr>
      <vt:lpstr>Error in tropical variability estimates with current-generation NWP models.</vt:lpstr>
      <vt:lpstr>Shin and Sardeshmukh (2011): Model error in ENSO  unrealistic seasonal-decadal-centennial variability.  </vt:lpstr>
      <vt:lpstr>Shin and Sardeshmukh, continued.</vt:lpstr>
      <vt:lpstr>Improving the representation of uncertainty in weather-climate ensemble prediction systems.</vt:lpstr>
      <vt:lpstr>Improving the representation of uncertainty in weather-climate ensemble prediction systems.</vt:lpstr>
      <vt:lpstr>Initial-state uncertainty: more widespread use of ensemble-based data assimilation methods.</vt:lpstr>
      <vt:lpstr>Increasingly, we realize we need to estimate the soil (and ocean, ice) state carefully as well.</vt:lpstr>
      <vt:lpstr>Research frontier is in part coupled ensemble-based data assimilation.</vt:lpstr>
      <vt:lpstr>Improving the representation of uncertainty in weather-climate ensemble prediction systems.</vt:lpstr>
      <vt:lpstr>Multi-model ensemble combination: the good and the bad for weather-climate.</vt:lpstr>
      <vt:lpstr>The good in MMEs: improvement over individual systems in some circumstances.</vt:lpstr>
      <vt:lpstr>The bad (example): over-forecasting of light precipitation common across prediction systems.</vt:lpstr>
      <vt:lpstr>High-quality ensemble prediction system + postprocessing can be hard for MME to beat.</vt:lpstr>
      <vt:lpstr>Evolving NOAA philosophy regarding MMEs for weather-climate timescales.</vt:lpstr>
      <vt:lpstr>Improving the representation of uncertainty in weather-climate ensemble prediction systems.</vt:lpstr>
      <vt:lpstr>Multiple physical parameterizations or perturbed parameters: a few thoughts.</vt:lpstr>
      <vt:lpstr>Clustering of multi-model, multi-parameterization ensembles.</vt:lpstr>
      <vt:lpstr>First-generation stochastic parameterizations.</vt:lpstr>
      <vt:lpstr>ECMWF’s SPPT: spatially, temporally correlated noise patterns.</vt:lpstr>
      <vt:lpstr>ECMWF and UK Met Office  Stochastic Kinetic-Energy Backscatter.</vt:lpstr>
      <vt:lpstr>Stochastically perturbed boundary-layer RH (NOAA/ESRL/PSD)</vt:lpstr>
      <vt:lpstr>Cumulative effects of SPPT, SKEB, and SHUM.</vt:lpstr>
      <vt:lpstr>Spread vs. error relationships, tropical 200 hPa U.</vt:lpstr>
      <vt:lpstr>Spread vs. error relationships, N. Hem. 850 hPa T</vt:lpstr>
      <vt:lpstr>Weisheimer results</vt:lpstr>
      <vt:lpstr>Physically based stochastic parameterization.</vt:lpstr>
      <vt:lpstr>Statistical postprocessing.</vt:lpstr>
      <vt:lpstr>Conclusions</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Treating model uncertainty in  subseasonal ensemble predictions:   current practices and future directions</dc:title>
  <dc:creator>Tom Hamill</dc:creator>
  <cp:lastModifiedBy>Tom Hamill</cp:lastModifiedBy>
  <cp:revision>104</cp:revision>
  <dcterms:created xsi:type="dcterms:W3CDTF">2016-12-05T15:58:12Z</dcterms:created>
  <dcterms:modified xsi:type="dcterms:W3CDTF">2016-12-07T19:20:42Z</dcterms:modified>
</cp:coreProperties>
</file>