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321" r:id="rId3"/>
    <p:sldId id="398" r:id="rId4"/>
    <p:sldId id="406" r:id="rId5"/>
    <p:sldId id="407" r:id="rId6"/>
    <p:sldId id="408" r:id="rId7"/>
    <p:sldId id="257" r:id="rId8"/>
    <p:sldId id="299" r:id="rId9"/>
    <p:sldId id="258" r:id="rId10"/>
    <p:sldId id="259" r:id="rId11"/>
    <p:sldId id="402" r:id="rId12"/>
    <p:sldId id="403" r:id="rId13"/>
    <p:sldId id="404" r:id="rId14"/>
    <p:sldId id="410" r:id="rId15"/>
    <p:sldId id="405" r:id="rId16"/>
    <p:sldId id="283" r:id="rId17"/>
    <p:sldId id="400" r:id="rId18"/>
    <p:sldId id="416" r:id="rId19"/>
    <p:sldId id="401" r:id="rId20"/>
    <p:sldId id="415" r:id="rId21"/>
    <p:sldId id="417" r:id="rId22"/>
    <p:sldId id="418" r:id="rId23"/>
    <p:sldId id="419" r:id="rId24"/>
    <p:sldId id="420" r:id="rId25"/>
    <p:sldId id="421" r:id="rId26"/>
    <p:sldId id="422" r:id="rId27"/>
    <p:sldId id="300" r:id="rId28"/>
    <p:sldId id="285" r:id="rId29"/>
    <p:sldId id="367" r:id="rId30"/>
    <p:sldId id="313" r:id="rId31"/>
    <p:sldId id="424" r:id="rId32"/>
    <p:sldId id="349" r:id="rId33"/>
    <p:sldId id="425" r:id="rId34"/>
    <p:sldId id="42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3D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849"/>
    <p:restoredTop sz="94674"/>
  </p:normalViewPr>
  <p:slideViewPr>
    <p:cSldViewPr snapToGrid="0" snapToObjects="1">
      <p:cViewPr varScale="1">
        <p:scale>
          <a:sx n="152" d="100"/>
          <a:sy n="152" d="100"/>
        </p:scale>
        <p:origin x="208" y="18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67B8F-609D-FA41-96B9-FF69D8077E23}" type="datetimeFigureOut">
              <a:rPr lang="en-US" smtClean="0"/>
              <a:t>5/5/17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FCB9F1-EE32-8E42-AAF2-BA95396DE4FB}" type="slidenum">
              <a:rPr lang="en-US" smtClean="0"/>
              <a:t>‹#›</a:t>
            </a:fld>
            <a:endParaRPr lang="en-US"/>
          </a:p>
        </p:txBody>
      </p:sp>
    </p:spTree>
    <p:extLst>
      <p:ext uri="{BB962C8B-B14F-4D97-AF65-F5344CB8AC3E}">
        <p14:creationId xmlns:p14="http://schemas.microsoft.com/office/powerpoint/2010/main" val="273256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E12541-94F6-B443-B0C6-CCE8602424E5}" type="datetime1">
              <a:rPr lang="en-US" smtClean="0"/>
              <a:t>5/5/17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418580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A5E35E-49CF-7945-AFE9-7DC266C86920}" type="datetime1">
              <a:rPr lang="en-US" smtClean="0"/>
              <a:t>5/5/17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623371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A62424-09C0-F44A-B163-94578FFBB458}" type="datetime1">
              <a:rPr lang="en-US" smtClean="0"/>
              <a:t>5/5/17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1584444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BEB2A0-33D0-4A4C-B586-443840D75B12}" type="datetime1">
              <a:rPr lang="en-US" smtClean="0"/>
              <a:t>5/5/17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1102155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599AB8-78E9-D849-8C47-280FD34F581C}" type="datetime1">
              <a:rPr lang="en-US" smtClean="0"/>
              <a:t>5/5/17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1884024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A6B612-EAAA-BD41-8BDE-40BC6B8111A2}" type="datetime1">
              <a:rPr lang="en-US" smtClean="0"/>
              <a:t>5/5/17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157951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DD771D7-1F5E-6846-A77F-7FD79D103502}" type="datetime1">
              <a:rPr lang="en-US" smtClean="0"/>
              <a:t>5/5/17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395728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6AC0791-5760-D241-A08F-E82A73D3255C}" type="datetime1">
              <a:rPr lang="en-US" smtClean="0"/>
              <a:t>5/5/17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246700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409DD-4333-7A44-AF1B-D9327E85F4C9}" type="datetime1">
              <a:rPr lang="en-US" smtClean="0"/>
              <a:t>5/5/17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1645394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81F53C-5C17-C64D-92A5-BA8ADC4CB6FD}" type="datetime1">
              <a:rPr lang="en-US" smtClean="0"/>
              <a:t>5/5/17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991632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E84613-E225-D640-9131-B7F58C3A309B}" type="datetime1">
              <a:rPr lang="en-US" smtClean="0"/>
              <a:t>5/5/17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7CC3B-1F15-3944-8EEB-F1F089217761}" type="slidenum">
              <a:rPr lang="en-US" smtClean="0"/>
              <a:t>‹#›</a:t>
            </a:fld>
            <a:endParaRPr lang="en-US"/>
          </a:p>
        </p:txBody>
      </p:sp>
    </p:spTree>
    <p:extLst>
      <p:ext uri="{BB962C8B-B14F-4D97-AF65-F5344CB8AC3E}">
        <p14:creationId xmlns:p14="http://schemas.microsoft.com/office/powerpoint/2010/main" val="18900578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FD2F48-581E-F146-868F-55486F3CC512}" type="datetime1">
              <a:rPr lang="en-US" smtClean="0"/>
              <a:t>5/5/17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7CC3B-1F15-3944-8EEB-F1F089217761}" type="slidenum">
              <a:rPr lang="en-US" smtClean="0"/>
              <a:t>‹#›</a:t>
            </a:fld>
            <a:endParaRPr lang="en-US"/>
          </a:p>
        </p:txBody>
      </p:sp>
    </p:spTree>
    <p:extLst>
      <p:ext uri="{BB962C8B-B14F-4D97-AF65-F5344CB8AC3E}">
        <p14:creationId xmlns:p14="http://schemas.microsoft.com/office/powerpoint/2010/main" val="597364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tom.hamill@noaa.gov" TargetMode="Externa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journals.ametsoc.org/doi/abs/10.1175/MWR-D-15-0061.1" TargetMode="External"/><Relationship Id="rId4" Type="http://schemas.openxmlformats.org/officeDocument/2006/relationships/slide" Target="slide34.xml"/><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NULL" TargetMode="External"/><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hyperlink" Target="https://www.esrl.noaa.gov/psd/people/tom.hamill/GEFS_reforecast_DAinduced_chg_Hamill_MWR_rev1.docx"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jpeg"/><Relationship Id="rId10"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18f.gsa.gov/"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hyperlink" Target="https://www.esrl.noaa.gov/psd/people/tom.hamill/OnlineAppendixASupplementallocations_rev1.docx"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3071" y="220825"/>
            <a:ext cx="11450170" cy="2387600"/>
          </a:xfrm>
        </p:spPr>
        <p:txBody>
          <a:bodyPr>
            <a:noAutofit/>
          </a:bodyPr>
          <a:lstStyle/>
          <a:p>
            <a:r>
              <a:rPr lang="en-US" sz="4800" b="1" dirty="0" smtClean="0"/>
              <a:t>Improving statistical </a:t>
            </a:r>
            <a:r>
              <a:rPr lang="en-US" sz="4800" b="1" dirty="0" err="1" smtClean="0"/>
              <a:t>postprocessing</a:t>
            </a:r>
            <a:r>
              <a:rPr lang="en-US" sz="4800" b="1" dirty="0" smtClean="0"/>
              <a:t> at </a:t>
            </a:r>
            <a:r>
              <a:rPr lang="en-US" sz="4800" b="1" dirty="0" err="1" smtClean="0"/>
              <a:t>Meteo</a:t>
            </a:r>
            <a:r>
              <a:rPr lang="en-US" sz="4800" b="1" dirty="0" smtClean="0"/>
              <a:t> France: 2016 workshop recommendations and insights from recent research.</a:t>
            </a:r>
            <a:endParaRPr lang="en-US" sz="4800" b="1" dirty="0"/>
          </a:p>
        </p:txBody>
      </p:sp>
      <p:sp>
        <p:nvSpPr>
          <p:cNvPr id="3" name="Subtitle 2"/>
          <p:cNvSpPr>
            <a:spLocks noGrp="1"/>
          </p:cNvSpPr>
          <p:nvPr>
            <p:ph type="subTitle" idx="1"/>
          </p:nvPr>
        </p:nvSpPr>
        <p:spPr>
          <a:xfrm>
            <a:off x="714356" y="4749901"/>
            <a:ext cx="10639444" cy="1971573"/>
          </a:xfrm>
        </p:spPr>
        <p:txBody>
          <a:bodyPr>
            <a:normAutofit fontScale="92500" lnSpcReduction="20000"/>
          </a:bodyPr>
          <a:lstStyle/>
          <a:p>
            <a:r>
              <a:rPr lang="en-US" sz="3200" dirty="0" smtClean="0">
                <a:solidFill>
                  <a:schemeClr val="tx1">
                    <a:lumMod val="50000"/>
                    <a:lumOff val="50000"/>
                  </a:schemeClr>
                </a:solidFill>
              </a:rPr>
              <a:t>Tom Hamill </a:t>
            </a:r>
          </a:p>
          <a:p>
            <a:r>
              <a:rPr lang="en-US" i="1" dirty="0" smtClean="0">
                <a:solidFill>
                  <a:schemeClr val="tx1">
                    <a:lumMod val="50000"/>
                    <a:lumOff val="50000"/>
                  </a:schemeClr>
                </a:solidFill>
              </a:rPr>
              <a:t>NOAA Earth System Research Lab, Physical Sciences Division (Boulder Colorado USA)</a:t>
            </a:r>
          </a:p>
          <a:p>
            <a:r>
              <a:rPr lang="en-US" i="1" dirty="0" smtClean="0">
                <a:solidFill>
                  <a:schemeClr val="tx1">
                    <a:lumMod val="50000"/>
                    <a:lumOff val="50000"/>
                  </a:schemeClr>
                </a:solidFill>
                <a:hlinkClick r:id="rId2"/>
              </a:rPr>
              <a:t>tom.hamill@noaa.gov</a:t>
            </a:r>
            <a:r>
              <a:rPr lang="en-US" i="1" dirty="0" smtClean="0">
                <a:solidFill>
                  <a:schemeClr val="tx1">
                    <a:lumMod val="50000"/>
                    <a:lumOff val="50000"/>
                  </a:schemeClr>
                </a:solidFill>
              </a:rPr>
              <a:t>   +1 (303) 497-3060</a:t>
            </a:r>
          </a:p>
          <a:p>
            <a:endParaRPr lang="en-US" i="1" dirty="0" smtClean="0">
              <a:solidFill>
                <a:schemeClr val="tx1">
                  <a:lumMod val="50000"/>
                  <a:lumOff val="50000"/>
                </a:schemeClr>
              </a:solidFill>
            </a:endParaRPr>
          </a:p>
          <a:p>
            <a:r>
              <a:rPr lang="en-US" sz="1800" dirty="0" smtClean="0">
                <a:solidFill>
                  <a:schemeClr val="tx1">
                    <a:lumMod val="50000"/>
                    <a:lumOff val="50000"/>
                  </a:schemeClr>
                </a:solidFill>
              </a:rPr>
              <a:t>With thanks to ~90 other participants from universities, foreign weather services, and private companies.</a:t>
            </a:r>
            <a:endParaRPr lang="en-US" sz="1800" dirty="0">
              <a:solidFill>
                <a:schemeClr val="tx1">
                  <a:lumMod val="50000"/>
                  <a:lumOff val="50000"/>
                </a:schemeClr>
              </a:solidFill>
            </a:endParaRPr>
          </a:p>
        </p:txBody>
      </p:sp>
      <p:sp>
        <p:nvSpPr>
          <p:cNvPr id="4" name="Slide Number Placeholder 3"/>
          <p:cNvSpPr>
            <a:spLocks noGrp="1"/>
          </p:cNvSpPr>
          <p:nvPr>
            <p:ph type="sldNum" sz="quarter" idx="12"/>
          </p:nvPr>
        </p:nvSpPr>
        <p:spPr/>
        <p:txBody>
          <a:bodyPr/>
          <a:lstStyle/>
          <a:p>
            <a:fld id="{BE57CC3B-1F15-3944-8EEB-F1F089217761}" type="slidenum">
              <a:rPr lang="en-US" smtClean="0"/>
              <a:t>1</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617" y="2718462"/>
            <a:ext cx="1738921" cy="1763925"/>
          </a:xfrm>
          <a:prstGeom prst="rect">
            <a:avLst/>
          </a:prstGeom>
        </p:spPr>
      </p:pic>
    </p:spTree>
    <p:extLst>
      <p:ext uri="{BB962C8B-B14F-4D97-AF65-F5344CB8AC3E}">
        <p14:creationId xmlns:p14="http://schemas.microsoft.com/office/powerpoint/2010/main" val="20778557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715" y="98333"/>
            <a:ext cx="11604927" cy="1038548"/>
          </a:xfrm>
        </p:spPr>
        <p:txBody>
          <a:bodyPr>
            <a:normAutofit/>
          </a:bodyPr>
          <a:lstStyle/>
          <a:p>
            <a:r>
              <a:rPr lang="en-US" sz="3600" b="1" dirty="0" smtClean="0"/>
              <a:t>Overlapping products, different methodologies.  Which best?</a:t>
            </a:r>
            <a:endParaRPr lang="en-US" sz="3600" b="1" dirty="0"/>
          </a:p>
        </p:txBody>
      </p:sp>
      <p:pic>
        <p:nvPicPr>
          <p:cNvPr id="4" name="Picture 3"/>
          <p:cNvPicPr>
            <a:picLocks noChangeAspect="1"/>
          </p:cNvPicPr>
          <p:nvPr/>
        </p:nvPicPr>
        <p:blipFill>
          <a:blip r:embed="rId2"/>
          <a:stretch>
            <a:fillRect/>
          </a:stretch>
        </p:blipFill>
        <p:spPr>
          <a:xfrm>
            <a:off x="450716" y="1136881"/>
            <a:ext cx="7418650" cy="5584596"/>
          </a:xfrm>
          <a:prstGeom prst="rect">
            <a:avLst/>
          </a:prstGeom>
        </p:spPr>
      </p:pic>
      <p:sp>
        <p:nvSpPr>
          <p:cNvPr id="3" name="Slide Number Placeholder 2"/>
          <p:cNvSpPr>
            <a:spLocks noGrp="1"/>
          </p:cNvSpPr>
          <p:nvPr>
            <p:ph type="sldNum" sz="quarter" idx="12"/>
          </p:nvPr>
        </p:nvSpPr>
        <p:spPr/>
        <p:txBody>
          <a:bodyPr/>
          <a:lstStyle/>
          <a:p>
            <a:fld id="{BE57CC3B-1F15-3944-8EEB-F1F089217761}" type="slidenum">
              <a:rPr lang="en-US" smtClean="0"/>
              <a:t>10</a:t>
            </a:fld>
            <a:endParaRPr lang="en-US"/>
          </a:p>
        </p:txBody>
      </p:sp>
      <p:sp>
        <p:nvSpPr>
          <p:cNvPr id="6" name="Rectangle 5"/>
          <p:cNvSpPr/>
          <p:nvPr/>
        </p:nvSpPr>
        <p:spPr>
          <a:xfrm>
            <a:off x="7869365" y="4528159"/>
            <a:ext cx="1482469" cy="638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155641" y="2185146"/>
            <a:ext cx="3812241" cy="3170099"/>
          </a:xfrm>
          <a:prstGeom prst="rect">
            <a:avLst/>
          </a:prstGeom>
          <a:noFill/>
        </p:spPr>
        <p:txBody>
          <a:bodyPr wrap="square" rtlCol="0">
            <a:spAutoFit/>
          </a:bodyPr>
          <a:lstStyle/>
          <a:p>
            <a:r>
              <a:rPr lang="en-US" sz="2000" dirty="0" smtClean="0"/>
              <a:t>In NOAA, and presumably in </a:t>
            </a:r>
            <a:r>
              <a:rPr lang="en-US" sz="2000" dirty="0" err="1" smtClean="0"/>
              <a:t>Meteo</a:t>
            </a:r>
            <a:r>
              <a:rPr lang="en-US" sz="2000" dirty="0"/>
              <a:t> </a:t>
            </a:r>
            <a:r>
              <a:rPr lang="en-US" sz="2000" dirty="0" smtClean="0"/>
              <a:t>France and Europe, there may be different teams working in parallel, without structured inter-comparisons to help inform which method provides the best guidance.</a:t>
            </a:r>
          </a:p>
          <a:p>
            <a:endParaRPr lang="en-US" sz="2000" dirty="0"/>
          </a:p>
          <a:p>
            <a:r>
              <a:rPr lang="en-US" sz="2000" dirty="0" smtClean="0"/>
              <a:t>This needs to change to improve product quality and consistency.</a:t>
            </a:r>
          </a:p>
        </p:txBody>
      </p:sp>
    </p:spTree>
    <p:extLst>
      <p:ext uri="{BB962C8B-B14F-4D97-AF65-F5344CB8AC3E}">
        <p14:creationId xmlns:p14="http://schemas.microsoft.com/office/powerpoint/2010/main" val="10363430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1579"/>
            <a:ext cx="10515600" cy="898842"/>
          </a:xfrm>
        </p:spPr>
        <p:txBody>
          <a:bodyPr/>
          <a:lstStyle/>
          <a:p>
            <a:r>
              <a:rPr lang="en-US" b="1" dirty="0" smtClean="0"/>
              <a:t>Training data issues. </a:t>
            </a:r>
            <a:endParaRPr lang="en-US" b="1" dirty="0"/>
          </a:p>
        </p:txBody>
      </p:sp>
      <p:sp>
        <p:nvSpPr>
          <p:cNvPr id="3" name="Content Placeholder 2"/>
          <p:cNvSpPr>
            <a:spLocks noGrp="1"/>
          </p:cNvSpPr>
          <p:nvPr>
            <p:ph idx="1"/>
          </p:nvPr>
        </p:nvSpPr>
        <p:spPr>
          <a:xfrm>
            <a:off x="762000" y="1825334"/>
            <a:ext cx="10591800" cy="4351338"/>
          </a:xfrm>
        </p:spPr>
        <p:txBody>
          <a:bodyPr>
            <a:normAutofit/>
          </a:bodyPr>
          <a:lstStyle/>
          <a:p>
            <a:r>
              <a:rPr lang="en-US" dirty="0" smtClean="0"/>
              <a:t>Predictor:</a:t>
            </a:r>
          </a:p>
          <a:p>
            <a:pPr lvl="1"/>
            <a:r>
              <a:rPr lang="en-US" dirty="0" smtClean="0"/>
              <a:t>Sometimes not enough samples to quantify model systematic errors, especially location-dependent or state-dependent systematic errors.</a:t>
            </a:r>
          </a:p>
          <a:p>
            <a:pPr lvl="1"/>
            <a:r>
              <a:rPr lang="en-US" dirty="0" smtClean="0"/>
              <a:t>Prediction systems are often systematically biased.  Data from independently developed prediction systems? (multi-</a:t>
            </a:r>
            <a:r>
              <a:rPr lang="en-US" dirty="0" err="1" smtClean="0"/>
              <a:t>centre</a:t>
            </a:r>
            <a:r>
              <a:rPr lang="en-US" dirty="0" smtClean="0"/>
              <a:t>, multi-model ensembles?)</a:t>
            </a:r>
          </a:p>
          <a:p>
            <a:pPr lvl="1"/>
            <a:r>
              <a:rPr lang="en-US" dirty="0" smtClean="0"/>
              <a:t>Additional model predictors (complete thermodynamic profiles for precipitation typing).</a:t>
            </a:r>
          </a:p>
          <a:p>
            <a:pPr lvl="1"/>
            <a:endParaRPr lang="en-US" dirty="0" smtClean="0"/>
          </a:p>
          <a:p>
            <a:r>
              <a:rPr lang="en-US" dirty="0" err="1" smtClean="0"/>
              <a:t>Predictand</a:t>
            </a:r>
            <a:r>
              <a:rPr lang="en-US" dirty="0" smtClean="0"/>
              <a:t>:</a:t>
            </a:r>
          </a:p>
          <a:p>
            <a:pPr lvl="1"/>
            <a:r>
              <a:rPr lang="en-US" dirty="0" smtClean="0"/>
              <a:t>Unbiased, accurate high-resolution gridded analyses.</a:t>
            </a:r>
          </a:p>
          <a:p>
            <a:pPr lvl="1"/>
            <a:r>
              <a:rPr lang="en-US" dirty="0" smtClean="0"/>
              <a:t>More observations.</a:t>
            </a:r>
          </a:p>
        </p:txBody>
      </p:sp>
      <p:sp>
        <p:nvSpPr>
          <p:cNvPr id="4" name="Slide Number Placeholder 3"/>
          <p:cNvSpPr>
            <a:spLocks noGrp="1"/>
          </p:cNvSpPr>
          <p:nvPr>
            <p:ph type="sldNum" sz="quarter" idx="12"/>
          </p:nvPr>
        </p:nvSpPr>
        <p:spPr/>
        <p:txBody>
          <a:bodyPr/>
          <a:lstStyle/>
          <a:p>
            <a:fld id="{BE57CC3B-1F15-3944-8EEB-F1F089217761}" type="slidenum">
              <a:rPr lang="en-US" smtClean="0"/>
              <a:t>11</a:t>
            </a:fld>
            <a:endParaRPr lang="en-US"/>
          </a:p>
        </p:txBody>
      </p:sp>
      <p:sp>
        <p:nvSpPr>
          <p:cNvPr id="7" name="AutoShape 6" descr="mage result for train icons"/>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mage result for train icons"/>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mage result for train icons"/>
          <p:cNvSpPr>
            <a:spLocks noChangeAspect="1" noChangeArrowheads="1"/>
          </p:cNvSpPr>
          <p:nvPr/>
        </p:nvSpPr>
        <p:spPr bwMode="auto">
          <a:xfrm>
            <a:off x="304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2" descr="mage result for train icons"/>
          <p:cNvSpPr>
            <a:spLocks noChangeAspect="1" noChangeArrowheads="1"/>
          </p:cNvSpPr>
          <p:nvPr/>
        </p:nvSpPr>
        <p:spPr bwMode="auto">
          <a:xfrm>
            <a:off x="457200" y="457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65970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005" y="230654"/>
            <a:ext cx="11551024" cy="1325563"/>
          </a:xfrm>
        </p:spPr>
        <p:txBody>
          <a:bodyPr>
            <a:normAutofit/>
          </a:bodyPr>
          <a:lstStyle/>
          <a:p>
            <a:r>
              <a:rPr lang="en-US" sz="3600" b="1" dirty="0" smtClean="0"/>
              <a:t>Reforecasts are expensive and a hassle to generate &amp; archive.  </a:t>
            </a:r>
            <a:br>
              <a:rPr lang="en-US" sz="3600" b="1" dirty="0" smtClean="0"/>
            </a:br>
            <a:r>
              <a:rPr lang="en-US" sz="3600" b="1" dirty="0" smtClean="0"/>
              <a:t>When is their production justified? (a) extreme events.</a:t>
            </a:r>
            <a:endParaRPr lang="en-US" sz="3600" b="1" dirty="0"/>
          </a:p>
        </p:txBody>
      </p:sp>
      <p:sp>
        <p:nvSpPr>
          <p:cNvPr id="4" name="Slide Number Placeholder 3"/>
          <p:cNvSpPr>
            <a:spLocks noGrp="1"/>
          </p:cNvSpPr>
          <p:nvPr>
            <p:ph type="sldNum" sz="quarter" idx="12"/>
          </p:nvPr>
        </p:nvSpPr>
        <p:spPr/>
        <p:txBody>
          <a:bodyPr/>
          <a:lstStyle/>
          <a:p>
            <a:fld id="{BE57CC3B-1F15-3944-8EEB-F1F089217761}" type="slidenum">
              <a:rPr lang="en-US" smtClean="0"/>
              <a:t>12</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924" y="1491104"/>
            <a:ext cx="5770281" cy="5230371"/>
          </a:xfrm>
          <a:prstGeom prst="rect">
            <a:avLst/>
          </a:prstGeom>
        </p:spPr>
      </p:pic>
      <p:sp>
        <p:nvSpPr>
          <p:cNvPr id="5" name="TextBox 4"/>
          <p:cNvSpPr txBox="1"/>
          <p:nvPr/>
        </p:nvSpPr>
        <p:spPr>
          <a:xfrm>
            <a:off x="6646208" y="1627802"/>
            <a:ext cx="5062818" cy="4801314"/>
          </a:xfrm>
          <a:prstGeom prst="rect">
            <a:avLst/>
          </a:prstGeom>
          <a:noFill/>
        </p:spPr>
        <p:txBody>
          <a:bodyPr wrap="square" rtlCol="0">
            <a:spAutoFit/>
          </a:bodyPr>
          <a:lstStyle/>
          <a:p>
            <a:r>
              <a:rPr lang="en-US" dirty="0" smtClean="0"/>
              <a:t>Probabilistic QPF, from </a:t>
            </a:r>
            <a:r>
              <a:rPr lang="en-US" dirty="0" err="1" smtClean="0"/>
              <a:t>Scheuerer</a:t>
            </a:r>
            <a:r>
              <a:rPr lang="en-US" dirty="0" smtClean="0"/>
              <a:t> and Hamill (2015, MWR, </a:t>
            </a:r>
            <a:r>
              <a:rPr lang="en-US" dirty="0" smtClean="0">
                <a:hlinkClick r:id="rId3"/>
              </a:rPr>
              <a:t>here</a:t>
            </a:r>
            <a:r>
              <a:rPr lang="en-US" dirty="0" smtClean="0"/>
              <a:t>).</a:t>
            </a:r>
          </a:p>
          <a:p>
            <a:endParaRPr lang="en-US" dirty="0"/>
          </a:p>
          <a:p>
            <a:r>
              <a:rPr lang="en-US" dirty="0" smtClean="0"/>
              <a:t>The reference post-processed skill (not shown) with 12 years training data is set to zero here.   Curves</a:t>
            </a:r>
          </a:p>
          <a:p>
            <a:r>
              <a:rPr lang="en-US" dirty="0" smtClean="0"/>
              <a:t>thus represent the decrease in skill relative to training with a full 12 years data.</a:t>
            </a:r>
          </a:p>
          <a:p>
            <a:endParaRPr lang="en-US" dirty="0"/>
          </a:p>
          <a:p>
            <a:r>
              <a:rPr lang="en-US" dirty="0" smtClean="0"/>
              <a:t>“</a:t>
            </a:r>
            <a:r>
              <a:rPr lang="en-US" dirty="0" err="1" smtClean="0"/>
              <a:t>suppl</a:t>
            </a:r>
            <a:r>
              <a:rPr lang="en-US" dirty="0" smtClean="0"/>
              <a:t>” = </a:t>
            </a:r>
            <a:r>
              <a:rPr lang="en-US" dirty="0" smtClean="0">
                <a:hlinkClick r:id="rId4" action="ppaction://hlinksldjump"/>
              </a:rPr>
              <a:t>supplemental locations</a:t>
            </a:r>
            <a:r>
              <a:rPr lang="en-US" dirty="0" smtClean="0"/>
              <a:t>, i.e., increasing</a:t>
            </a:r>
          </a:p>
          <a:p>
            <a:r>
              <a:rPr lang="en-US" dirty="0" smtClean="0"/>
              <a:t>training data with additional locations that have</a:t>
            </a:r>
          </a:p>
          <a:p>
            <a:r>
              <a:rPr lang="en-US" dirty="0" smtClean="0"/>
              <a:t>similar precipitation </a:t>
            </a:r>
            <a:r>
              <a:rPr lang="en-US" dirty="0" err="1" smtClean="0"/>
              <a:t>climatologies</a:t>
            </a:r>
            <a:r>
              <a:rPr lang="en-US" dirty="0" smtClean="0"/>
              <a:t> and terrain characteristics.</a:t>
            </a:r>
          </a:p>
          <a:p>
            <a:endParaRPr lang="en-US" dirty="0"/>
          </a:p>
          <a:p>
            <a:r>
              <a:rPr lang="en-US" dirty="0" smtClean="0"/>
              <a:t>For successful </a:t>
            </a:r>
            <a:r>
              <a:rPr lang="en-US" dirty="0" err="1" smtClean="0"/>
              <a:t>postprocessing</a:t>
            </a:r>
            <a:r>
              <a:rPr lang="en-US" dirty="0" smtClean="0"/>
              <a:t> of rare events, you need a sufficient number of other rare events in the training sample.  In part this is ameliorated through</a:t>
            </a:r>
          </a:p>
          <a:p>
            <a:r>
              <a:rPr lang="en-US" dirty="0" smtClean="0"/>
              <a:t>the use of supplemental locations. </a:t>
            </a:r>
            <a:endParaRPr lang="en-US" dirty="0"/>
          </a:p>
        </p:txBody>
      </p:sp>
    </p:spTree>
    <p:extLst>
      <p:ext uri="{BB962C8B-B14F-4D97-AF65-F5344CB8AC3E}">
        <p14:creationId xmlns:p14="http://schemas.microsoft.com/office/powerpoint/2010/main" val="483101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E57CC3B-1F15-3944-8EEB-F1F089217761}" type="slidenum">
              <a:rPr lang="en-US" smtClean="0"/>
              <a:t>13</a:t>
            </a:fld>
            <a:endParaRPr lang="en-US"/>
          </a:p>
        </p:txBody>
      </p:sp>
      <p:sp>
        <p:nvSpPr>
          <p:cNvPr id="6" name="Title 1"/>
          <p:cNvSpPr>
            <a:spLocks noGrp="1"/>
          </p:cNvSpPr>
          <p:nvPr>
            <p:ph type="title"/>
          </p:nvPr>
        </p:nvSpPr>
        <p:spPr>
          <a:xfrm>
            <a:off x="401638" y="196954"/>
            <a:ext cx="11229975" cy="1325563"/>
          </a:xfrm>
        </p:spPr>
        <p:txBody>
          <a:bodyPr>
            <a:noAutofit/>
          </a:bodyPr>
          <a:lstStyle/>
          <a:p>
            <a:r>
              <a:rPr lang="en-US" sz="3200" b="1" dirty="0" smtClean="0"/>
              <a:t>Reforecasts are expensive and a hassle to generate &amp; archive.  When is their production justified? (b) time averages, longer leads.</a:t>
            </a:r>
            <a:endParaRPr lang="en-US" sz="3200" b="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638" y="2353235"/>
            <a:ext cx="5364484" cy="4128247"/>
          </a:xfrm>
          <a:prstGeom prst="rect">
            <a:avLst/>
          </a:prstGeom>
        </p:spPr>
      </p:pic>
      <p:sp>
        <p:nvSpPr>
          <p:cNvPr id="8" name="TextBox 7"/>
          <p:cNvSpPr txBox="1"/>
          <p:nvPr/>
        </p:nvSpPr>
        <p:spPr>
          <a:xfrm>
            <a:off x="785767" y="1646238"/>
            <a:ext cx="4918911" cy="646331"/>
          </a:xfrm>
          <a:prstGeom prst="rect">
            <a:avLst/>
          </a:prstGeom>
          <a:noFill/>
        </p:spPr>
        <p:txBody>
          <a:bodyPr wrap="none" rtlCol="0">
            <a:spAutoFit/>
          </a:bodyPr>
          <a:lstStyle/>
          <a:p>
            <a:r>
              <a:rPr lang="en-US" dirty="0"/>
              <a:t>A</a:t>
            </a:r>
            <a:r>
              <a:rPr lang="en-US" dirty="0" smtClean="0"/>
              <a:t> training sample spanning 10 + years is very</a:t>
            </a:r>
          </a:p>
          <a:p>
            <a:r>
              <a:rPr lang="en-US" dirty="0" smtClean="0"/>
              <a:t>helpful for 6-10 day and 8-14 day </a:t>
            </a:r>
            <a:r>
              <a:rPr lang="en-US" dirty="0" err="1" smtClean="0"/>
              <a:t>postprocessing</a:t>
            </a:r>
            <a:r>
              <a:rPr lang="en-US" dirty="0" smtClean="0"/>
              <a:t>.</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0251" y="2292569"/>
            <a:ext cx="5570678" cy="4552627"/>
          </a:xfrm>
          <a:prstGeom prst="rect">
            <a:avLst/>
          </a:prstGeom>
        </p:spPr>
      </p:pic>
      <p:sp>
        <p:nvSpPr>
          <p:cNvPr id="10" name="TextBox 9"/>
          <p:cNvSpPr txBox="1"/>
          <p:nvPr/>
        </p:nvSpPr>
        <p:spPr>
          <a:xfrm>
            <a:off x="6250223" y="1646238"/>
            <a:ext cx="5103577" cy="646331"/>
          </a:xfrm>
          <a:prstGeom prst="rect">
            <a:avLst/>
          </a:prstGeom>
          <a:noFill/>
        </p:spPr>
        <p:txBody>
          <a:bodyPr wrap="none" rtlCol="0">
            <a:spAutoFit/>
          </a:bodyPr>
          <a:lstStyle/>
          <a:p>
            <a:r>
              <a:rPr lang="en-US" dirty="0" smtClean="0"/>
              <a:t>If one can generate only 4 years of samples, better</a:t>
            </a:r>
          </a:p>
          <a:p>
            <a:r>
              <a:rPr lang="en-US" dirty="0" smtClean="0"/>
              <a:t>to generate one forecast every 5</a:t>
            </a:r>
            <a:r>
              <a:rPr lang="en-US" baseline="30000" dirty="0" smtClean="0"/>
              <a:t>th</a:t>
            </a:r>
            <a:r>
              <a:rPr lang="en-US" dirty="0" smtClean="0"/>
              <a:t> day over 20 years.</a:t>
            </a:r>
            <a:endParaRPr lang="en-US" dirty="0"/>
          </a:p>
        </p:txBody>
      </p:sp>
      <p:sp>
        <p:nvSpPr>
          <p:cNvPr id="11" name="TextBox 10"/>
          <p:cNvSpPr txBox="1"/>
          <p:nvPr/>
        </p:nvSpPr>
        <p:spPr>
          <a:xfrm>
            <a:off x="34509" y="6481482"/>
            <a:ext cx="2812308" cy="307777"/>
          </a:xfrm>
          <a:prstGeom prst="rect">
            <a:avLst/>
          </a:prstGeom>
          <a:noFill/>
        </p:spPr>
        <p:txBody>
          <a:bodyPr wrap="none" rtlCol="0">
            <a:spAutoFit/>
          </a:bodyPr>
          <a:lstStyle/>
          <a:p>
            <a:r>
              <a:rPr lang="en-US" sz="1400" dirty="0" smtClean="0"/>
              <a:t>from Hamill et al. 2004, MWR, </a:t>
            </a:r>
            <a:r>
              <a:rPr lang="en-US" sz="1400" dirty="0" smtClean="0">
                <a:hlinkClick r:id="rId4" invalidUrl="http://journals.ametsoc.org/doi/abs/10.1175/1520-0493(2004)132&lt;1434:ERIMFS&gt;2.0.CO;2"/>
              </a:rPr>
              <a:t>here</a:t>
            </a:r>
            <a:r>
              <a:rPr lang="en-US" sz="1400" dirty="0" smtClean="0"/>
              <a:t>.</a:t>
            </a:r>
            <a:endParaRPr lang="en-US" sz="1400" dirty="0"/>
          </a:p>
        </p:txBody>
      </p:sp>
    </p:spTree>
    <p:extLst>
      <p:ext uri="{BB962C8B-B14F-4D97-AF65-F5344CB8AC3E}">
        <p14:creationId xmlns:p14="http://schemas.microsoft.com/office/powerpoint/2010/main" val="1995901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Why is the enlarged sample size so important at long leads?</a:t>
            </a:r>
            <a:endParaRPr lang="en-US" b="1" dirty="0"/>
          </a:p>
        </p:txBody>
      </p:sp>
      <p:sp>
        <p:nvSpPr>
          <p:cNvPr id="3" name="Content Placeholder 2"/>
          <p:cNvSpPr>
            <a:spLocks noGrp="1"/>
          </p:cNvSpPr>
          <p:nvPr>
            <p:ph idx="1"/>
          </p:nvPr>
        </p:nvSpPr>
        <p:spPr>
          <a:xfrm>
            <a:off x="838200" y="1825625"/>
            <a:ext cx="10515600" cy="4895850"/>
          </a:xfrm>
        </p:spPr>
        <p:txBody>
          <a:bodyPr>
            <a:normAutofit fontScale="92500" lnSpcReduction="10000"/>
          </a:bodyPr>
          <a:lstStyle/>
          <a:p>
            <a:r>
              <a:rPr lang="en-US" dirty="0" smtClean="0"/>
              <a:t>Consider a simple linear regression:							Y</a:t>
            </a:r>
            <a:r>
              <a:rPr lang="en-US" baseline="-25000" dirty="0" smtClean="0"/>
              <a:t>i</a:t>
            </a:r>
            <a:r>
              <a:rPr lang="en-US" dirty="0" smtClean="0"/>
              <a:t> = β</a:t>
            </a:r>
            <a:r>
              <a:rPr lang="en-US" baseline="-25000" dirty="0" smtClean="0"/>
              <a:t>0</a:t>
            </a:r>
            <a:r>
              <a:rPr lang="en-US" dirty="0" smtClean="0"/>
              <a:t> + </a:t>
            </a:r>
            <a:r>
              <a:rPr lang="en-US" dirty="0"/>
              <a:t>β</a:t>
            </a:r>
            <a:r>
              <a:rPr lang="en-US" baseline="-25000" dirty="0" smtClean="0"/>
              <a:t>1</a:t>
            </a:r>
            <a:r>
              <a:rPr lang="en-US" dirty="0" smtClean="0"/>
              <a:t>X</a:t>
            </a:r>
            <a:r>
              <a:rPr lang="en-US" baseline="-25000" dirty="0" smtClean="0"/>
              <a:t>i</a:t>
            </a:r>
            <a:r>
              <a:rPr lang="en-US" dirty="0" smtClean="0"/>
              <a:t> + ϵ</a:t>
            </a:r>
            <a:r>
              <a:rPr lang="en-US" baseline="-25000" dirty="0"/>
              <a:t>i</a:t>
            </a:r>
            <a:endParaRPr lang="en-US" dirty="0" smtClean="0"/>
          </a:p>
          <a:p>
            <a:r>
              <a:rPr lang="en-US" dirty="0" smtClean="0"/>
              <a:t>We fit estimated regression coefficients b</a:t>
            </a:r>
            <a:r>
              <a:rPr lang="en-US" baseline="-25000" dirty="0" smtClean="0"/>
              <a:t>0</a:t>
            </a:r>
            <a:r>
              <a:rPr lang="en-US" dirty="0" smtClean="0"/>
              <a:t>, b</a:t>
            </a:r>
            <a:r>
              <a:rPr lang="en-US" baseline="-25000" dirty="0" smtClean="0"/>
              <a:t>1 </a:t>
            </a:r>
            <a:r>
              <a:rPr lang="en-US" dirty="0" smtClean="0"/>
              <a:t>given training data 		[Y</a:t>
            </a:r>
            <a:r>
              <a:rPr lang="en-US" baseline="-25000" dirty="0" smtClean="0"/>
              <a:t>1</a:t>
            </a:r>
            <a:r>
              <a:rPr lang="en-US" dirty="0" smtClean="0"/>
              <a:t>, </a:t>
            </a:r>
            <a:r>
              <a:rPr lang="is-IS" dirty="0" smtClean="0"/>
              <a:t>… Y</a:t>
            </a:r>
            <a:r>
              <a:rPr lang="is-IS" baseline="-25000" dirty="0" smtClean="0"/>
              <a:t>n</a:t>
            </a:r>
            <a:r>
              <a:rPr lang="is-IS" dirty="0" smtClean="0"/>
              <a:t>], [X</a:t>
            </a:r>
            <a:r>
              <a:rPr lang="is-IS" baseline="-25000" dirty="0" smtClean="0"/>
              <a:t>1</a:t>
            </a:r>
            <a:r>
              <a:rPr lang="is-IS" dirty="0" smtClean="0"/>
              <a:t>, ... , X</a:t>
            </a:r>
            <a:r>
              <a:rPr lang="is-IS" baseline="-25000" dirty="0" smtClean="0"/>
              <a:t>n</a:t>
            </a:r>
            <a:r>
              <a:rPr lang="is-IS" dirty="0" smtClean="0"/>
              <a:t>]</a:t>
            </a:r>
          </a:p>
          <a:p>
            <a:r>
              <a:rPr lang="is-IS" dirty="0" smtClean="0"/>
              <a:t>The sampling distribution of the bias is 						(b</a:t>
            </a:r>
            <a:r>
              <a:rPr lang="is-IS" baseline="-25000" dirty="0" smtClean="0"/>
              <a:t>0</a:t>
            </a:r>
            <a:r>
              <a:rPr lang="is-IS" dirty="0" smtClean="0"/>
              <a:t>-β</a:t>
            </a:r>
            <a:r>
              <a:rPr lang="is-IS" baseline="-25000" dirty="0" smtClean="0"/>
              <a:t>0</a:t>
            </a:r>
            <a:r>
              <a:rPr lang="is-IS" dirty="0" smtClean="0"/>
              <a:t>) / s(b</a:t>
            </a:r>
            <a:r>
              <a:rPr lang="is-IS" baseline="-25000" dirty="0" smtClean="0"/>
              <a:t>0</a:t>
            </a:r>
            <a:r>
              <a:rPr lang="is-IS" dirty="0" smtClean="0"/>
              <a:t>) ~ </a:t>
            </a:r>
            <a:r>
              <a:rPr lang="is-IS" i="1" dirty="0" smtClean="0"/>
              <a:t>t</a:t>
            </a:r>
            <a:r>
              <a:rPr lang="is-IS" dirty="0" smtClean="0"/>
              <a:t>(n-2)</a:t>
            </a:r>
          </a:p>
          <a:p>
            <a:endParaRPr lang="is-IS" dirty="0"/>
          </a:p>
          <a:p>
            <a:endParaRPr lang="is-IS" dirty="0" smtClean="0"/>
          </a:p>
          <a:p>
            <a:r>
              <a:rPr lang="is-IS" dirty="0" smtClean="0"/>
              <a:t>For large n, </a:t>
            </a:r>
            <a:r>
              <a:rPr lang="is-IS" dirty="0"/>
              <a:t>s(b</a:t>
            </a:r>
            <a:r>
              <a:rPr lang="is-IS" baseline="-25000" dirty="0"/>
              <a:t>0</a:t>
            </a:r>
            <a:r>
              <a:rPr lang="is-IS" dirty="0" smtClean="0"/>
              <a:t>) ~ 1 / √n</a:t>
            </a:r>
          </a:p>
          <a:p>
            <a:r>
              <a:rPr lang="is-IS" dirty="0" smtClean="0"/>
              <a:t>So, to quantify bias to some error tolerance, at long leads either the bias must be large to be detected with fewer samples, and/or the sample size must be large to makes s(b0) smaller.</a:t>
            </a:r>
          </a:p>
          <a:p>
            <a:endParaRPr lang="is-IS" dirty="0" smtClean="0"/>
          </a:p>
        </p:txBody>
      </p:sp>
      <p:sp>
        <p:nvSpPr>
          <p:cNvPr id="4" name="Slide Number Placeholder 3"/>
          <p:cNvSpPr>
            <a:spLocks noGrp="1"/>
          </p:cNvSpPr>
          <p:nvPr>
            <p:ph type="sldNum" sz="quarter" idx="12"/>
          </p:nvPr>
        </p:nvSpPr>
        <p:spPr/>
        <p:txBody>
          <a:bodyPr/>
          <a:lstStyle/>
          <a:p>
            <a:fld id="{BE57CC3B-1F15-3944-8EEB-F1F089217761}" type="slidenum">
              <a:rPr lang="en-US" smtClean="0"/>
              <a:t>14</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3005" y="4131517"/>
            <a:ext cx="6220203" cy="900858"/>
          </a:xfrm>
          <a:prstGeom prst="rect">
            <a:avLst/>
          </a:prstGeom>
        </p:spPr>
      </p:pic>
    </p:spTree>
    <p:extLst>
      <p:ext uri="{BB962C8B-B14F-4D97-AF65-F5344CB8AC3E}">
        <p14:creationId xmlns:p14="http://schemas.microsoft.com/office/powerpoint/2010/main" val="1382691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2646" y="154519"/>
            <a:ext cx="6779165" cy="2003734"/>
          </a:xfrm>
        </p:spPr>
        <p:txBody>
          <a:bodyPr>
            <a:noAutofit/>
          </a:bodyPr>
          <a:lstStyle/>
          <a:p>
            <a:r>
              <a:rPr lang="en-US" sz="3600" b="1" dirty="0" smtClean="0"/>
              <a:t>Non-stationarity of reforecast CAPE introduced by a change in the data assimilation system.</a:t>
            </a:r>
            <a:endParaRPr lang="en-US" sz="3600" b="1" dirty="0"/>
          </a:p>
        </p:txBody>
      </p:sp>
      <p:sp>
        <p:nvSpPr>
          <p:cNvPr id="6" name="TextBox 5"/>
          <p:cNvSpPr txBox="1"/>
          <p:nvPr/>
        </p:nvSpPr>
        <p:spPr>
          <a:xfrm>
            <a:off x="5042646" y="2301880"/>
            <a:ext cx="6884895" cy="4154984"/>
          </a:xfrm>
          <a:prstGeom prst="rect">
            <a:avLst/>
          </a:prstGeom>
          <a:noFill/>
        </p:spPr>
        <p:txBody>
          <a:bodyPr wrap="square" rtlCol="0">
            <a:spAutoFit/>
          </a:bodyPr>
          <a:lstStyle/>
          <a:p>
            <a:r>
              <a:rPr lang="en-US" sz="2400" dirty="0" smtClean="0"/>
              <a:t>Prior to 2011, GEFS reforecasts were initialized from NOAA’s Climate Forecast System reanalysis, version 2.</a:t>
            </a:r>
          </a:p>
          <a:p>
            <a:endParaRPr lang="en-US" sz="2400" dirty="0"/>
          </a:p>
          <a:p>
            <a:r>
              <a:rPr lang="en-US" sz="2400" dirty="0" smtClean="0"/>
              <a:t>After 2011, GEFS reforecasts were initialized from the real-time initial conditions, using a changing data assimilation / forecast system.</a:t>
            </a:r>
          </a:p>
          <a:p>
            <a:endParaRPr lang="en-US" sz="2400" dirty="0"/>
          </a:p>
          <a:p>
            <a:r>
              <a:rPr lang="en-US" sz="2400" dirty="0" smtClean="0"/>
              <a:t>Using a consistent forecast model not enough for producing reforecasts; need underlying DA system with stable bias characteristics.</a:t>
            </a:r>
            <a:endParaRPr lang="en-US" sz="2400" dirty="0"/>
          </a:p>
          <a:p>
            <a:endParaRPr lang="en-US" sz="2400" dirty="0" smtClean="0"/>
          </a:p>
        </p:txBody>
      </p:sp>
      <p:sp>
        <p:nvSpPr>
          <p:cNvPr id="3" name="Slide Number Placeholder 2"/>
          <p:cNvSpPr>
            <a:spLocks noGrp="1"/>
          </p:cNvSpPr>
          <p:nvPr>
            <p:ph type="sldNum" sz="quarter" idx="12"/>
          </p:nvPr>
        </p:nvSpPr>
        <p:spPr/>
        <p:txBody>
          <a:bodyPr/>
          <a:lstStyle/>
          <a:p>
            <a:fld id="{BE57CC3B-1F15-3944-8EEB-F1F089217761}" type="slidenum">
              <a:rPr lang="en-US" smtClean="0"/>
              <a:t>15</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53000" cy="6858000"/>
          </a:xfrm>
          <a:prstGeom prst="rect">
            <a:avLst/>
          </a:prstGeom>
        </p:spPr>
      </p:pic>
      <p:sp>
        <p:nvSpPr>
          <p:cNvPr id="8" name="TextBox 7"/>
          <p:cNvSpPr txBox="1"/>
          <p:nvPr/>
        </p:nvSpPr>
        <p:spPr>
          <a:xfrm>
            <a:off x="5197288" y="6382921"/>
            <a:ext cx="2725874" cy="338554"/>
          </a:xfrm>
          <a:prstGeom prst="rect">
            <a:avLst/>
          </a:prstGeom>
          <a:noFill/>
        </p:spPr>
        <p:txBody>
          <a:bodyPr wrap="none" rtlCol="0">
            <a:spAutoFit/>
          </a:bodyPr>
          <a:lstStyle/>
          <a:p>
            <a:r>
              <a:rPr lang="en-US" sz="1600" dirty="0" smtClean="0"/>
              <a:t>from Hamill, 2017 MWR, </a:t>
            </a:r>
            <a:r>
              <a:rPr lang="en-US" sz="1600" dirty="0" smtClean="0">
                <a:hlinkClick r:id="rId3"/>
              </a:rPr>
              <a:t>here</a:t>
            </a:r>
            <a:r>
              <a:rPr lang="en-US" sz="1600" dirty="0" smtClean="0"/>
              <a:t>.</a:t>
            </a:r>
            <a:endParaRPr lang="en-US" sz="1600" dirty="0"/>
          </a:p>
        </p:txBody>
      </p:sp>
    </p:spTree>
    <p:extLst>
      <p:ext uri="{BB962C8B-B14F-4D97-AF65-F5344CB8AC3E}">
        <p14:creationId xmlns:p14="http://schemas.microsoft.com/office/powerpoint/2010/main" val="14179779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556" y="29324"/>
            <a:ext cx="11468911" cy="708383"/>
          </a:xfrm>
        </p:spPr>
        <p:txBody>
          <a:bodyPr>
            <a:noAutofit/>
          </a:bodyPr>
          <a:lstStyle/>
          <a:p>
            <a:r>
              <a:rPr lang="en-US" sz="2800" b="1" dirty="0"/>
              <a:t>Post-processing </a:t>
            </a:r>
            <a:r>
              <a:rPr lang="en-US" sz="2800" b="1" dirty="0" smtClean="0"/>
              <a:t>product skill will be limited by the quality of training </a:t>
            </a:r>
            <a:r>
              <a:rPr lang="en-US" sz="2800" b="1" dirty="0"/>
              <a:t>data.</a:t>
            </a:r>
            <a:r>
              <a:rPr lang="en-US" sz="3200" b="1" dirty="0"/>
              <a:t/>
            </a:r>
            <a:br>
              <a:rPr lang="en-US" sz="3200" b="1" dirty="0"/>
            </a:br>
            <a:r>
              <a:rPr lang="en-US" sz="2400" b="1" dirty="0" smtClean="0"/>
              <a:t>Example: uncertainty in T</a:t>
            </a:r>
            <a:r>
              <a:rPr lang="en-US" sz="2400" b="1" baseline="-25000" dirty="0" smtClean="0"/>
              <a:t>2m</a:t>
            </a:r>
            <a:r>
              <a:rPr lang="en-US" sz="2400" b="1" dirty="0" smtClean="0"/>
              <a:t> analyses.</a:t>
            </a:r>
            <a:endParaRPr lang="en-US" sz="2800" b="1" dirty="0"/>
          </a:p>
        </p:txBody>
      </p:sp>
      <p:sp>
        <p:nvSpPr>
          <p:cNvPr id="4" name="Slide Number Placeholder 3"/>
          <p:cNvSpPr>
            <a:spLocks noGrp="1"/>
          </p:cNvSpPr>
          <p:nvPr>
            <p:ph type="sldNum" sz="quarter" idx="12"/>
          </p:nvPr>
        </p:nvSpPr>
        <p:spPr/>
        <p:txBody>
          <a:bodyPr/>
          <a:lstStyle/>
          <a:p>
            <a:fld id="{891F195F-BCCF-E348-A971-9D4E219A5191}" type="slidenum">
              <a:rPr lang="en-US" smtClean="0"/>
              <a:t>16</a:t>
            </a:fld>
            <a:endParaRPr lang="en-US"/>
          </a:p>
        </p:txBody>
      </p:sp>
      <p:pic>
        <p:nvPicPr>
          <p:cNvPr id="5" name="Picture 4" descr="Screen Shot 2015-06-15 at 3.03.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02066"/>
            <a:ext cx="9144000" cy="6055935"/>
          </a:xfrm>
          <a:prstGeom prst="rect">
            <a:avLst/>
          </a:prstGeom>
        </p:spPr>
      </p:pic>
      <p:sp>
        <p:nvSpPr>
          <p:cNvPr id="6" name="TextBox 5"/>
          <p:cNvSpPr txBox="1"/>
          <p:nvPr/>
        </p:nvSpPr>
        <p:spPr>
          <a:xfrm>
            <a:off x="1981201" y="6550224"/>
            <a:ext cx="6370955" cy="307777"/>
          </a:xfrm>
          <a:prstGeom prst="rect">
            <a:avLst/>
          </a:prstGeom>
          <a:noFill/>
        </p:spPr>
        <p:txBody>
          <a:bodyPr wrap="none" rtlCol="0">
            <a:spAutoFit/>
          </a:bodyPr>
          <a:lstStyle/>
          <a:p>
            <a:r>
              <a:rPr lang="en-US" sz="1400" dirty="0"/>
              <a:t>From (internal NOAA) http://</a:t>
            </a:r>
            <a:r>
              <a:rPr lang="en-US" sz="1400" dirty="0" err="1"/>
              <a:t>www.mdl.nws.noaa.gov</a:t>
            </a:r>
            <a:r>
              <a:rPr lang="en-US" sz="1400" dirty="0"/>
              <a:t>/~blend/</a:t>
            </a:r>
            <a:r>
              <a:rPr lang="en-US" sz="1400" dirty="0" err="1"/>
              <a:t>blender.prototype.php</a:t>
            </a:r>
            <a:endParaRPr lang="en-US" sz="1400" dirty="0"/>
          </a:p>
        </p:txBody>
      </p:sp>
      <p:sp>
        <p:nvSpPr>
          <p:cNvPr id="7" name="Oval 6"/>
          <p:cNvSpPr/>
          <p:nvPr/>
        </p:nvSpPr>
        <p:spPr>
          <a:xfrm>
            <a:off x="2736225" y="2842770"/>
            <a:ext cx="230900" cy="216455"/>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746040" y="1448729"/>
            <a:ext cx="2349960" cy="369332"/>
          </a:xfrm>
          <a:prstGeom prst="rect">
            <a:avLst/>
          </a:prstGeom>
          <a:noFill/>
        </p:spPr>
        <p:txBody>
          <a:bodyPr wrap="none" rtlCol="0">
            <a:spAutoFit/>
          </a:bodyPr>
          <a:lstStyle/>
          <a:p>
            <a:r>
              <a:rPr lang="en-US" b="1" dirty="0"/>
              <a:t>14 degrees F different!</a:t>
            </a:r>
          </a:p>
        </p:txBody>
      </p:sp>
      <p:cxnSp>
        <p:nvCxnSpPr>
          <p:cNvPr id="10" name="Straight Arrow Connector 9"/>
          <p:cNvCxnSpPr/>
          <p:nvPr/>
        </p:nvCxnSpPr>
        <p:spPr>
          <a:xfrm flipH="1">
            <a:off x="2967125" y="1766595"/>
            <a:ext cx="1731335" cy="107617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449779" y="3738457"/>
            <a:ext cx="5840661" cy="28537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chemeClr val="tx1"/>
                </a:solidFill>
              </a:rPr>
              <a:t>Upper left shows the differences between two surface-temperature analyses.  The methods are broadly similar; the main difference is that different forecast models provide the first guess in each.  When the first guess is different and surface observations are sparse, the analyses are likely to be lower in quality.</a:t>
            </a:r>
          </a:p>
        </p:txBody>
      </p:sp>
    </p:spTree>
    <p:extLst>
      <p:ext uri="{BB962C8B-B14F-4D97-AF65-F5344CB8AC3E}">
        <p14:creationId xmlns:p14="http://schemas.microsoft.com/office/powerpoint/2010/main" val="5072003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756" y="354563"/>
            <a:ext cx="10515600" cy="1325563"/>
          </a:xfrm>
        </p:spPr>
        <p:txBody>
          <a:bodyPr/>
          <a:lstStyle/>
          <a:p>
            <a:r>
              <a:rPr lang="en-US" b="1" dirty="0" smtClean="0"/>
              <a:t>Recommendations for improving the science. (1).   Hire professional statisticians.</a:t>
            </a:r>
            <a:endParaRPr lang="en-US" b="1" dirty="0"/>
          </a:p>
        </p:txBody>
      </p:sp>
      <p:sp>
        <p:nvSpPr>
          <p:cNvPr id="3" name="Content Placeholder 2"/>
          <p:cNvSpPr>
            <a:spLocks noGrp="1"/>
          </p:cNvSpPr>
          <p:nvPr>
            <p:ph idx="1"/>
          </p:nvPr>
        </p:nvSpPr>
        <p:spPr>
          <a:xfrm>
            <a:off x="593756" y="1983243"/>
            <a:ext cx="11239876" cy="3687641"/>
          </a:xfrm>
        </p:spPr>
        <p:txBody>
          <a:bodyPr>
            <a:normAutofit/>
          </a:bodyPr>
          <a:lstStyle/>
          <a:p>
            <a:r>
              <a:rPr lang="en-US" dirty="0" smtClean="0"/>
              <a:t>Will work with atmospheric scientists at weather services.</a:t>
            </a:r>
          </a:p>
          <a:p>
            <a:pPr lvl="1"/>
            <a:r>
              <a:rPr lang="en-US" dirty="0" smtClean="0"/>
              <a:t>Interim measure:  summer visitors from prominent university programs.</a:t>
            </a:r>
          </a:p>
          <a:p>
            <a:pPr lvl="1"/>
            <a:r>
              <a:rPr lang="en-US" dirty="0" smtClean="0"/>
              <a:t>Existing staff will be more productive through interactions with statisticians.</a:t>
            </a:r>
          </a:p>
        </p:txBody>
      </p:sp>
      <p:sp>
        <p:nvSpPr>
          <p:cNvPr id="4" name="Slide Number Placeholder 3"/>
          <p:cNvSpPr>
            <a:spLocks noGrp="1"/>
          </p:cNvSpPr>
          <p:nvPr>
            <p:ph type="sldNum" sz="quarter" idx="12"/>
          </p:nvPr>
        </p:nvSpPr>
        <p:spPr/>
        <p:txBody>
          <a:bodyPr/>
          <a:lstStyle/>
          <a:p>
            <a:fld id="{BE57CC3B-1F15-3944-8EEB-F1F089217761}" type="slidenum">
              <a:rPr lang="en-US" smtClean="0"/>
              <a:t>17</a:t>
            </a:fld>
            <a:endParaRPr lang="en-US"/>
          </a:p>
        </p:txBody>
      </p:sp>
    </p:spTree>
    <p:extLst>
      <p:ext uri="{BB962C8B-B14F-4D97-AF65-F5344CB8AC3E}">
        <p14:creationId xmlns:p14="http://schemas.microsoft.com/office/powerpoint/2010/main" val="12806223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737715" cy="1177047"/>
          </a:xfrm>
        </p:spPr>
        <p:txBody>
          <a:bodyPr>
            <a:normAutofit/>
          </a:bodyPr>
          <a:lstStyle/>
          <a:p>
            <a:r>
              <a:rPr lang="en-US" sz="3600" b="1" dirty="0" smtClean="0"/>
              <a:t>NCAR’s Geophysical Statistics Project, an exemplar for utilizing statisticians in service of atmospheric science.</a:t>
            </a:r>
            <a:endParaRPr lang="en-US" sz="36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7275" y="1230054"/>
            <a:ext cx="6223829" cy="5299814"/>
          </a:xfrm>
          <a:prstGeom prst="rect">
            <a:avLst/>
          </a:prstGeom>
        </p:spPr>
      </p:pic>
      <p:sp>
        <p:nvSpPr>
          <p:cNvPr id="5" name="TextBox 4"/>
          <p:cNvSpPr txBox="1"/>
          <p:nvPr/>
        </p:nvSpPr>
        <p:spPr>
          <a:xfrm>
            <a:off x="7549565" y="2343766"/>
            <a:ext cx="4129206" cy="3539430"/>
          </a:xfrm>
          <a:prstGeom prst="rect">
            <a:avLst/>
          </a:prstGeom>
          <a:noFill/>
        </p:spPr>
        <p:txBody>
          <a:bodyPr wrap="square" rtlCol="0">
            <a:spAutoFit/>
          </a:bodyPr>
          <a:lstStyle/>
          <a:p>
            <a:r>
              <a:rPr lang="en-US" sz="2800" dirty="0" smtClean="0"/>
              <a:t>Recognizing that atmospheric scientists did not always have the statistics background needed, NCAR built a staff of professional statisticians to collaborate with the atmospheric scientists.</a:t>
            </a:r>
          </a:p>
        </p:txBody>
      </p:sp>
      <p:sp>
        <p:nvSpPr>
          <p:cNvPr id="6" name="TextBox 5"/>
          <p:cNvSpPr txBox="1"/>
          <p:nvPr/>
        </p:nvSpPr>
        <p:spPr>
          <a:xfrm>
            <a:off x="0" y="6529868"/>
            <a:ext cx="2334550" cy="276999"/>
          </a:xfrm>
          <a:prstGeom prst="rect">
            <a:avLst/>
          </a:prstGeom>
          <a:noFill/>
        </p:spPr>
        <p:txBody>
          <a:bodyPr wrap="none" rtlCol="0">
            <a:spAutoFit/>
          </a:bodyPr>
          <a:lstStyle/>
          <a:p>
            <a:r>
              <a:rPr lang="en-US" sz="1200" dirty="0" smtClean="0"/>
              <a:t>https://www2.image.ucar.edu/</a:t>
            </a:r>
            <a:r>
              <a:rPr lang="en-US" sz="1200" dirty="0" err="1" smtClean="0"/>
              <a:t>gsp</a:t>
            </a:r>
            <a:endParaRPr lang="en-US" sz="1200" dirty="0"/>
          </a:p>
        </p:txBody>
      </p:sp>
      <p:sp>
        <p:nvSpPr>
          <p:cNvPr id="3" name="Slide Number Placeholder 2"/>
          <p:cNvSpPr>
            <a:spLocks noGrp="1"/>
          </p:cNvSpPr>
          <p:nvPr>
            <p:ph type="sldNum" sz="quarter" idx="12"/>
          </p:nvPr>
        </p:nvSpPr>
        <p:spPr/>
        <p:txBody>
          <a:bodyPr/>
          <a:lstStyle/>
          <a:p>
            <a:fld id="{BE57CC3B-1F15-3944-8EEB-F1F089217761}" type="slidenum">
              <a:rPr lang="en-US" smtClean="0"/>
              <a:t>18</a:t>
            </a:fld>
            <a:endParaRPr lang="en-US"/>
          </a:p>
        </p:txBody>
      </p:sp>
    </p:spTree>
    <p:extLst>
      <p:ext uri="{BB962C8B-B14F-4D97-AF65-F5344CB8AC3E}">
        <p14:creationId xmlns:p14="http://schemas.microsoft.com/office/powerpoint/2010/main" val="2697084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756" y="202163"/>
            <a:ext cx="10515600" cy="1325563"/>
          </a:xfrm>
        </p:spPr>
        <p:txBody>
          <a:bodyPr/>
          <a:lstStyle/>
          <a:p>
            <a:r>
              <a:rPr lang="en-US" b="1" dirty="0" smtClean="0"/>
              <a:t>Improving the science (2): deciding on and deploying foundational algorithms</a:t>
            </a:r>
            <a:endParaRPr lang="en-US" b="1" dirty="0"/>
          </a:p>
        </p:txBody>
      </p:sp>
      <p:sp>
        <p:nvSpPr>
          <p:cNvPr id="3" name="Content Placeholder 2"/>
          <p:cNvSpPr>
            <a:spLocks noGrp="1"/>
          </p:cNvSpPr>
          <p:nvPr>
            <p:ph idx="1"/>
          </p:nvPr>
        </p:nvSpPr>
        <p:spPr>
          <a:xfrm>
            <a:off x="393032" y="1766920"/>
            <a:ext cx="11440600" cy="4954555"/>
          </a:xfrm>
        </p:spPr>
        <p:txBody>
          <a:bodyPr>
            <a:normAutofit lnSpcReduction="10000"/>
          </a:bodyPr>
          <a:lstStyle/>
          <a:p>
            <a:r>
              <a:rPr lang="en-US" smtClean="0"/>
              <a:t>Weather services should develop </a:t>
            </a:r>
            <a:r>
              <a:rPr lang="en-US" dirty="0" smtClean="0"/>
              <a:t>and deploy a consolidated post-processing code base to produce “foundational” guidance spanning time scales.</a:t>
            </a:r>
          </a:p>
          <a:p>
            <a:pPr lvl="1"/>
            <a:r>
              <a:rPr lang="en-US" dirty="0"/>
              <a:t>P</a:t>
            </a:r>
            <a:r>
              <a:rPr lang="en-US" dirty="0" smtClean="0"/>
              <a:t>erform systematic comparisons of existing and proposed algorithms.</a:t>
            </a:r>
          </a:p>
          <a:p>
            <a:pPr lvl="2"/>
            <a:r>
              <a:rPr lang="en-US" dirty="0" smtClean="0"/>
              <a:t>Determine parameters (e.g., precipitation) where unified code possible. </a:t>
            </a:r>
          </a:p>
          <a:p>
            <a:pPr lvl="2"/>
            <a:r>
              <a:rPr lang="en-US" dirty="0"/>
              <a:t>Define the methods of </a:t>
            </a:r>
            <a:r>
              <a:rPr lang="en-US" dirty="0" smtClean="0"/>
              <a:t>evaluation before seeing results.</a:t>
            </a:r>
          </a:p>
          <a:p>
            <a:pPr lvl="2"/>
            <a:r>
              <a:rPr lang="en-US" dirty="0" smtClean="0"/>
              <a:t>Re-code the best algorithm(s) so that they can be applied broadly across prediction systems and time scales.</a:t>
            </a:r>
          </a:p>
          <a:p>
            <a:pPr lvl="2"/>
            <a:r>
              <a:rPr lang="en-US" dirty="0" smtClean="0"/>
              <a:t>Test algorithms.</a:t>
            </a:r>
          </a:p>
          <a:p>
            <a:pPr lvl="2"/>
            <a:r>
              <a:rPr lang="en-US" dirty="0" smtClean="0"/>
              <a:t>Decide which to deploy.</a:t>
            </a:r>
          </a:p>
          <a:p>
            <a:pPr lvl="2"/>
            <a:r>
              <a:rPr lang="en-US" dirty="0" smtClean="0"/>
              <a:t>Optimize their performance. </a:t>
            </a:r>
          </a:p>
          <a:p>
            <a:pPr lvl="2"/>
            <a:r>
              <a:rPr lang="en-US" dirty="0" smtClean="0"/>
              <a:t>Deploy in public repositories.</a:t>
            </a:r>
          </a:p>
          <a:p>
            <a:pPr lvl="1"/>
            <a:r>
              <a:rPr lang="en-US" dirty="0"/>
              <a:t>I</a:t>
            </a:r>
            <a:r>
              <a:rPr lang="en-US" dirty="0" smtClean="0"/>
              <a:t>mproved </a:t>
            </a:r>
            <a:r>
              <a:rPr lang="en-US" dirty="0"/>
              <a:t>software maintainability can lead to a more efficient use of resources throughout </a:t>
            </a:r>
            <a:r>
              <a:rPr lang="en-US" dirty="0" smtClean="0"/>
              <a:t>weather services. </a:t>
            </a:r>
          </a:p>
          <a:p>
            <a:pPr lvl="1"/>
            <a:r>
              <a:rPr lang="en-US" dirty="0" smtClean="0"/>
              <a:t>More seamless products, increasing credibility with customers.</a:t>
            </a:r>
          </a:p>
        </p:txBody>
      </p:sp>
      <p:sp>
        <p:nvSpPr>
          <p:cNvPr id="4" name="Slide Number Placeholder 3"/>
          <p:cNvSpPr>
            <a:spLocks noGrp="1"/>
          </p:cNvSpPr>
          <p:nvPr>
            <p:ph type="sldNum" sz="quarter" idx="12"/>
          </p:nvPr>
        </p:nvSpPr>
        <p:spPr/>
        <p:txBody>
          <a:bodyPr/>
          <a:lstStyle/>
          <a:p>
            <a:fld id="{BE57CC3B-1F15-3944-8EEB-F1F089217761}" type="slidenum">
              <a:rPr lang="en-US" smtClean="0"/>
              <a:t>19</a:t>
            </a:fld>
            <a:endParaRPr lang="en-US"/>
          </a:p>
        </p:txBody>
      </p:sp>
    </p:spTree>
    <p:extLst>
      <p:ext uri="{BB962C8B-B14F-4D97-AF65-F5344CB8AC3E}">
        <p14:creationId xmlns:p14="http://schemas.microsoft.com/office/powerpoint/2010/main" val="13382556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E57CC3B-1F15-3944-8EEB-F1F089217761}" type="slidenum">
              <a:rPr lang="en-US" smtClean="0"/>
              <a:t>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36" y="0"/>
            <a:ext cx="6652773" cy="6858000"/>
          </a:xfrm>
          <a:prstGeom prst="rect">
            <a:avLst/>
          </a:prstGeom>
        </p:spPr>
      </p:pic>
      <p:sp>
        <p:nvSpPr>
          <p:cNvPr id="6" name="TextBox 5"/>
          <p:cNvSpPr txBox="1"/>
          <p:nvPr/>
        </p:nvSpPr>
        <p:spPr>
          <a:xfrm>
            <a:off x="6728038" y="428178"/>
            <a:ext cx="5223849" cy="1938992"/>
          </a:xfrm>
          <a:prstGeom prst="rect">
            <a:avLst/>
          </a:prstGeom>
          <a:noFill/>
        </p:spPr>
        <p:txBody>
          <a:bodyPr wrap="square" rtlCol="0">
            <a:spAutoFit/>
          </a:bodyPr>
          <a:lstStyle/>
          <a:p>
            <a:r>
              <a:rPr lang="en-US" sz="2000" dirty="0"/>
              <a:t>W</a:t>
            </a:r>
            <a:r>
              <a:rPr lang="en-US" sz="2000" dirty="0" smtClean="0"/>
              <a:t>orkshop on statistical post-processing, held in College Park MD, USA, Jan 2016. </a:t>
            </a:r>
          </a:p>
          <a:p>
            <a:endParaRPr lang="en-US" sz="2000" dirty="0"/>
          </a:p>
          <a:p>
            <a:r>
              <a:rPr lang="en-US" sz="2000" dirty="0" smtClean="0"/>
              <a:t>&gt; 90 participants from NOAA, labs, universities, other met services, and corporations.</a:t>
            </a:r>
          </a:p>
          <a:p>
            <a:endParaRPr lang="en-US" sz="2000" dirty="0"/>
          </a:p>
        </p:txBody>
      </p:sp>
    </p:spTree>
    <p:extLst>
      <p:ext uri="{BB962C8B-B14F-4D97-AF65-F5344CB8AC3E}">
        <p14:creationId xmlns:p14="http://schemas.microsoft.com/office/powerpoint/2010/main" val="20272630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Improving the science (3): data generation.</a:t>
            </a:r>
            <a:endParaRPr lang="en-US" b="1" dirty="0"/>
          </a:p>
        </p:txBody>
      </p:sp>
      <p:sp>
        <p:nvSpPr>
          <p:cNvPr id="3" name="Content Placeholder 2"/>
          <p:cNvSpPr>
            <a:spLocks noGrp="1"/>
          </p:cNvSpPr>
          <p:nvPr>
            <p:ph idx="1"/>
          </p:nvPr>
        </p:nvSpPr>
        <p:spPr/>
        <p:txBody>
          <a:bodyPr/>
          <a:lstStyle/>
          <a:p>
            <a:r>
              <a:rPr lang="en-US" dirty="0" smtClean="0"/>
              <a:t>Determine situations where reforecasts are worth the computations and hassle.</a:t>
            </a:r>
          </a:p>
          <a:p>
            <a:r>
              <a:rPr lang="en-US" dirty="0" smtClean="0"/>
              <a:t>Generate high-quality reanalysis and reforecast data, and generate them </a:t>
            </a:r>
            <a:r>
              <a:rPr lang="en-US" i="1" dirty="0" smtClean="0"/>
              <a:t>regularly</a:t>
            </a:r>
            <a:r>
              <a:rPr lang="en-US" dirty="0" smtClean="0"/>
              <a:t>.</a:t>
            </a:r>
          </a:p>
          <a:p>
            <a:pPr lvl="1"/>
            <a:r>
              <a:rPr lang="en-US" dirty="0" smtClean="0"/>
              <a:t>May determine that a year or two is sufficient for week +1, decade or more needed for week +2.</a:t>
            </a:r>
          </a:p>
          <a:p>
            <a:pPr lvl="1"/>
            <a:r>
              <a:rPr lang="en-US" dirty="0" smtClean="0"/>
              <a:t>Given potential for changing bias in initial conditions, suggest movement toward “bias-aware” data assimilation or other ways to ameliorate analysis bias.</a:t>
            </a:r>
            <a:endParaRPr lang="en-US" dirty="0"/>
          </a:p>
          <a:p>
            <a:r>
              <a:rPr lang="en-US" dirty="0" smtClean="0"/>
              <a:t>Generate high-quality, high-resolution analysis data to train against.</a:t>
            </a:r>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20</a:t>
            </a:fld>
            <a:endParaRPr lang="en-US"/>
          </a:p>
        </p:txBody>
      </p:sp>
    </p:spTree>
    <p:extLst>
      <p:ext uri="{BB962C8B-B14F-4D97-AF65-F5344CB8AC3E}">
        <p14:creationId xmlns:p14="http://schemas.microsoft.com/office/powerpoint/2010/main" val="14666502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smtClean="0"/>
              <a:t>Post-processing </a:t>
            </a:r>
            <a:br>
              <a:rPr lang="en-US" sz="5400" b="1" dirty="0" smtClean="0"/>
            </a:br>
            <a:r>
              <a:rPr lang="en-US" sz="5400" b="1" dirty="0" smtClean="0"/>
              <a:t>challenges.</a:t>
            </a:r>
            <a:endParaRPr lang="en-US" sz="5400" b="1" dirty="0"/>
          </a:p>
        </p:txBody>
      </p:sp>
      <p:grpSp>
        <p:nvGrpSpPr>
          <p:cNvPr id="7" name="Group 6"/>
          <p:cNvGrpSpPr/>
          <p:nvPr/>
        </p:nvGrpSpPr>
        <p:grpSpPr>
          <a:xfrm>
            <a:off x="3745362" y="1875902"/>
            <a:ext cx="2752129" cy="2752129"/>
            <a:chOff x="366693" y="0"/>
            <a:chExt cx="2752129" cy="2752129"/>
          </a:xfrm>
        </p:grpSpPr>
        <p:sp>
          <p:nvSpPr>
            <p:cNvPr id="17" name="Oval 16"/>
            <p:cNvSpPr/>
            <p:nvPr/>
          </p:nvSpPr>
          <p:spPr>
            <a:xfrm>
              <a:off x="366693" y="0"/>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Oval 4"/>
            <p:cNvSpPr/>
            <p:nvPr/>
          </p:nvSpPr>
          <p:spPr>
            <a:xfrm>
              <a:off x="428406" y="349005"/>
              <a:ext cx="1946049" cy="194604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Organization</a:t>
              </a:r>
              <a:endParaRPr lang="en-US" sz="2400" kern="1200" dirty="0"/>
            </a:p>
          </p:txBody>
        </p:sp>
      </p:grpSp>
      <p:grpSp>
        <p:nvGrpSpPr>
          <p:cNvPr id="8" name="Group 7"/>
          <p:cNvGrpSpPr/>
          <p:nvPr/>
        </p:nvGrpSpPr>
        <p:grpSpPr>
          <a:xfrm>
            <a:off x="5582320" y="1925371"/>
            <a:ext cx="4730085" cy="4252398"/>
            <a:chOff x="2203651" y="49469"/>
            <a:chExt cx="4730085" cy="4252398"/>
          </a:xfrm>
        </p:grpSpPr>
        <p:sp>
          <p:nvSpPr>
            <p:cNvPr id="15" name="Oval 14"/>
            <p:cNvSpPr/>
            <p:nvPr/>
          </p:nvSpPr>
          <p:spPr>
            <a:xfrm>
              <a:off x="2203651" y="49469"/>
              <a:ext cx="4730085" cy="4252398"/>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6" name="Oval 6"/>
            <p:cNvSpPr/>
            <p:nvPr/>
          </p:nvSpPr>
          <p:spPr>
            <a:xfrm>
              <a:off x="2896356" y="672218"/>
              <a:ext cx="3344675" cy="300690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Science</a:t>
              </a:r>
              <a:endParaRPr lang="en-US" sz="2400" kern="1200" dirty="0"/>
            </a:p>
          </p:txBody>
        </p:sp>
      </p:grpSp>
      <p:grpSp>
        <p:nvGrpSpPr>
          <p:cNvPr id="9" name="Group 8"/>
          <p:cNvGrpSpPr/>
          <p:nvPr/>
        </p:nvGrpSpPr>
        <p:grpSpPr>
          <a:xfrm>
            <a:off x="3453320" y="4275264"/>
            <a:ext cx="2906532" cy="1951975"/>
            <a:chOff x="1052545" y="2399362"/>
            <a:chExt cx="1928637" cy="1951975"/>
          </a:xfrm>
        </p:grpSpPr>
        <p:sp>
          <p:nvSpPr>
            <p:cNvPr id="13" name="Oval 12"/>
            <p:cNvSpPr/>
            <p:nvPr/>
          </p:nvSpPr>
          <p:spPr>
            <a:xfrm>
              <a:off x="1052545" y="2399362"/>
              <a:ext cx="1928637" cy="1951975"/>
            </a:xfrm>
            <a:prstGeom prst="ellipse">
              <a:avLst/>
            </a:prstGeom>
            <a:ln w="38100">
              <a:solidFill>
                <a:srgbClr val="FF0000"/>
              </a:solidFill>
            </a:ln>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4" name="Oval 8"/>
            <p:cNvSpPr/>
            <p:nvPr/>
          </p:nvSpPr>
          <p:spPr>
            <a:xfrm>
              <a:off x="1334987" y="2685222"/>
              <a:ext cx="1363753" cy="1380255"/>
            </a:xfrm>
            <a:prstGeom prst="rect">
              <a:avLst/>
            </a:prstGeom>
            <a:ln w="38100">
              <a:noFill/>
            </a:ln>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Getting the right data in place.</a:t>
              </a:r>
              <a:endParaRPr lang="en-US" sz="2400" kern="1200" dirty="0"/>
            </a:p>
          </p:txBody>
        </p:sp>
      </p:grpSp>
      <p:grpSp>
        <p:nvGrpSpPr>
          <p:cNvPr id="10" name="Group 9"/>
          <p:cNvGrpSpPr/>
          <p:nvPr/>
        </p:nvGrpSpPr>
        <p:grpSpPr>
          <a:xfrm>
            <a:off x="5211714" y="643958"/>
            <a:ext cx="3122735" cy="2752129"/>
            <a:chOff x="7761522" y="799604"/>
            <a:chExt cx="2752129" cy="2752129"/>
          </a:xfrm>
        </p:grpSpPr>
        <p:sp>
          <p:nvSpPr>
            <p:cNvPr id="11" name="Oval 10"/>
            <p:cNvSpPr/>
            <p:nvPr/>
          </p:nvSpPr>
          <p:spPr>
            <a:xfrm>
              <a:off x="7761522" y="799604"/>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10"/>
            <p:cNvSpPr/>
            <p:nvPr/>
          </p:nvSpPr>
          <p:spPr>
            <a:xfrm>
              <a:off x="8222053" y="799604"/>
              <a:ext cx="1946049" cy="147664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smtClean="0"/>
                <a:t>Lack of </a:t>
              </a:r>
              <a:r>
                <a:rPr lang="en-US" sz="2400" kern="1200" dirty="0" smtClean="0"/>
                <a:t>community infrastructure</a:t>
              </a:r>
              <a:endParaRPr lang="en-US" sz="2400" kern="1200" dirty="0"/>
            </a:p>
          </p:txBody>
        </p:sp>
      </p:grpSp>
      <p:sp>
        <p:nvSpPr>
          <p:cNvPr id="3" name="Slide Number Placeholder 2"/>
          <p:cNvSpPr>
            <a:spLocks noGrp="1"/>
          </p:cNvSpPr>
          <p:nvPr>
            <p:ph type="sldNum" sz="quarter" idx="12"/>
          </p:nvPr>
        </p:nvSpPr>
        <p:spPr/>
        <p:txBody>
          <a:bodyPr/>
          <a:lstStyle/>
          <a:p>
            <a:fld id="{BE57CC3B-1F15-3944-8EEB-F1F089217761}" type="slidenum">
              <a:rPr lang="en-US" smtClean="0"/>
              <a:t>21</a:t>
            </a:fld>
            <a:endParaRPr lang="en-US"/>
          </a:p>
        </p:txBody>
      </p:sp>
    </p:spTree>
    <p:extLst>
      <p:ext uri="{BB962C8B-B14F-4D97-AF65-F5344CB8AC3E}">
        <p14:creationId xmlns:p14="http://schemas.microsoft.com/office/powerpoint/2010/main" val="17998945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43"/>
            <a:ext cx="12192001" cy="6861643"/>
          </a:xfrm>
          <a:prstGeom prst="rect">
            <a:avLst/>
          </a:prstGeom>
        </p:spPr>
      </p:pic>
      <p:sp>
        <p:nvSpPr>
          <p:cNvPr id="2" name="Title 1"/>
          <p:cNvSpPr>
            <a:spLocks noGrp="1"/>
          </p:cNvSpPr>
          <p:nvPr>
            <p:ph type="title"/>
          </p:nvPr>
        </p:nvSpPr>
        <p:spPr>
          <a:xfrm>
            <a:off x="600278" y="297656"/>
            <a:ext cx="10515600" cy="892410"/>
          </a:xfrm>
        </p:spPr>
        <p:txBody>
          <a:bodyPr/>
          <a:lstStyle/>
          <a:p>
            <a:r>
              <a:rPr lang="en-US" b="1" dirty="0" smtClean="0">
                <a:solidFill>
                  <a:schemeClr val="bg1"/>
                </a:solidFill>
              </a:rPr>
              <a:t>Providing ready access to training data.</a:t>
            </a:r>
            <a:endParaRPr lang="en-US" b="1" dirty="0">
              <a:solidFill>
                <a:schemeClr val="bg1"/>
              </a:solidFill>
            </a:endParaRPr>
          </a:p>
        </p:txBody>
      </p:sp>
      <p:sp>
        <p:nvSpPr>
          <p:cNvPr id="3" name="Content Placeholder 2"/>
          <p:cNvSpPr>
            <a:spLocks noGrp="1"/>
          </p:cNvSpPr>
          <p:nvPr>
            <p:ph idx="1"/>
          </p:nvPr>
        </p:nvSpPr>
        <p:spPr>
          <a:xfrm>
            <a:off x="279937" y="1491364"/>
            <a:ext cx="5062084" cy="4708909"/>
          </a:xfrm>
        </p:spPr>
        <p:txBody>
          <a:bodyPr>
            <a:normAutofit lnSpcReduction="10000"/>
          </a:bodyPr>
          <a:lstStyle/>
          <a:p>
            <a:r>
              <a:rPr lang="en-US" sz="3200" dirty="0" smtClean="0">
                <a:solidFill>
                  <a:schemeClr val="bg1"/>
                </a:solidFill>
              </a:rPr>
              <a:t>The latest retrospective forecast, real-time forecast, and hi-res. analysis data are not readily available to all developers (government, university, business).</a:t>
            </a:r>
          </a:p>
          <a:p>
            <a:r>
              <a:rPr lang="en-US" sz="3200" dirty="0" smtClean="0">
                <a:solidFill>
                  <a:schemeClr val="bg1"/>
                </a:solidFill>
              </a:rPr>
              <a:t>Formats not widely used (</a:t>
            </a:r>
            <a:r>
              <a:rPr lang="en-US" sz="3200" dirty="0" err="1" smtClean="0">
                <a:solidFill>
                  <a:schemeClr val="bg1"/>
                </a:solidFill>
              </a:rPr>
              <a:t>grib</a:t>
            </a:r>
            <a:r>
              <a:rPr lang="en-US" sz="3200" dirty="0" smtClean="0">
                <a:solidFill>
                  <a:schemeClr val="bg1"/>
                </a:solidFill>
              </a:rPr>
              <a:t> used, not </a:t>
            </a:r>
            <a:r>
              <a:rPr lang="en-US" sz="3200" dirty="0" err="1" smtClean="0">
                <a:solidFill>
                  <a:schemeClr val="bg1"/>
                </a:solidFill>
              </a:rPr>
              <a:t>netCDF</a:t>
            </a:r>
            <a:r>
              <a:rPr lang="en-US" sz="3200" dirty="0" smtClean="0">
                <a:solidFill>
                  <a:schemeClr val="bg1"/>
                </a:solidFill>
              </a:rPr>
              <a:t>).</a:t>
            </a:r>
          </a:p>
          <a:p>
            <a:r>
              <a:rPr lang="en-US" sz="3200" dirty="0" smtClean="0">
                <a:solidFill>
                  <a:schemeClr val="bg1"/>
                </a:solidFill>
              </a:rPr>
              <a:t>Want fast access (disk) to crucial data, not deep storage on tape.</a:t>
            </a:r>
          </a:p>
          <a:p>
            <a:endParaRPr lang="en-US" sz="3200" dirty="0" smtClean="0">
              <a:solidFill>
                <a:schemeClr val="bg1"/>
              </a:solidFill>
            </a:endParaRPr>
          </a:p>
        </p:txBody>
      </p:sp>
      <p:sp>
        <p:nvSpPr>
          <p:cNvPr id="5" name="Slide Number Placeholder 4"/>
          <p:cNvSpPr>
            <a:spLocks noGrp="1"/>
          </p:cNvSpPr>
          <p:nvPr>
            <p:ph type="sldNum" sz="quarter" idx="12"/>
          </p:nvPr>
        </p:nvSpPr>
        <p:spPr/>
        <p:txBody>
          <a:bodyPr/>
          <a:lstStyle/>
          <a:p>
            <a:fld id="{BE57CC3B-1F15-3944-8EEB-F1F089217761}" type="slidenum">
              <a:rPr lang="en-US" smtClean="0"/>
              <a:t>22</a:t>
            </a:fld>
            <a:endParaRPr lang="en-US"/>
          </a:p>
        </p:txBody>
      </p:sp>
    </p:spTree>
    <p:extLst>
      <p:ext uri="{BB962C8B-B14F-4D97-AF65-F5344CB8AC3E}">
        <p14:creationId xmlns:p14="http://schemas.microsoft.com/office/powerpoint/2010/main" val="13734871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82" y="94584"/>
            <a:ext cx="11443446" cy="939568"/>
          </a:xfrm>
        </p:spPr>
        <p:txBody>
          <a:bodyPr>
            <a:normAutofit/>
          </a:bodyPr>
          <a:lstStyle/>
          <a:p>
            <a:r>
              <a:rPr lang="en-US" sz="4000" b="1" dirty="0"/>
              <a:t>M</a:t>
            </a:r>
            <a:r>
              <a:rPr lang="en-US" sz="4000" b="1" dirty="0" smtClean="0"/>
              <a:t>oving data around is getting harder.</a:t>
            </a:r>
            <a:endParaRPr lang="en-US" sz="4000" b="1" dirty="0"/>
          </a:p>
        </p:txBody>
      </p:sp>
      <p:sp>
        <p:nvSpPr>
          <p:cNvPr id="3" name="Content Placeholder 2"/>
          <p:cNvSpPr>
            <a:spLocks noGrp="1"/>
          </p:cNvSpPr>
          <p:nvPr>
            <p:ph idx="1"/>
          </p:nvPr>
        </p:nvSpPr>
        <p:spPr>
          <a:xfrm>
            <a:off x="537882" y="1112766"/>
            <a:ext cx="11295530" cy="4351338"/>
          </a:xfrm>
        </p:spPr>
        <p:txBody>
          <a:bodyPr>
            <a:normAutofit/>
          </a:bodyPr>
          <a:lstStyle/>
          <a:p>
            <a:r>
              <a:rPr lang="en-US" sz="2000" dirty="0" smtClean="0"/>
              <a:t>A data </a:t>
            </a:r>
            <a:r>
              <a:rPr lang="en-US" sz="2000" dirty="0"/>
              <a:t>storage plan that’s convenient for </a:t>
            </a:r>
            <a:r>
              <a:rPr lang="en-US" sz="2000" dirty="0" smtClean="0"/>
              <a:t>weather service </a:t>
            </a:r>
            <a:r>
              <a:rPr lang="en-US" sz="2000" dirty="0"/>
              <a:t>internal development may not be convenient for broader NOAA, industry, academia, or inter-governmental collaboration.</a:t>
            </a:r>
          </a:p>
          <a:p>
            <a:r>
              <a:rPr lang="en-US" sz="2000" dirty="0" smtClean="0"/>
              <a:t>Performing the post-processing development on different systems from the production of data will cause even greater challenges in the future, as CPU increases faster than disk and communication.</a:t>
            </a:r>
            <a:endParaRPr lang="en-US" sz="2000" dirty="0"/>
          </a:p>
        </p:txBody>
      </p:sp>
      <p:sp>
        <p:nvSpPr>
          <p:cNvPr id="4" name="Slide Number Placeholder 3"/>
          <p:cNvSpPr>
            <a:spLocks noGrp="1"/>
          </p:cNvSpPr>
          <p:nvPr>
            <p:ph type="sldNum" sz="quarter" idx="12"/>
          </p:nvPr>
        </p:nvSpPr>
        <p:spPr/>
        <p:txBody>
          <a:bodyPr/>
          <a:lstStyle/>
          <a:p>
            <a:fld id="{BE57CC3B-1F15-3944-8EEB-F1F089217761}" type="slidenum">
              <a:rPr lang="en-US" smtClean="0"/>
              <a:t>23</a:t>
            </a:fld>
            <a:endParaRPr lang="en-US"/>
          </a:p>
        </p:txBody>
      </p:sp>
      <p:sp>
        <p:nvSpPr>
          <p:cNvPr id="6" name="TextBox 5"/>
          <p:cNvSpPr txBox="1"/>
          <p:nvPr/>
        </p:nvSpPr>
        <p:spPr>
          <a:xfrm>
            <a:off x="110185" y="6517243"/>
            <a:ext cx="3086101" cy="261610"/>
          </a:xfrm>
          <a:prstGeom prst="rect">
            <a:avLst/>
          </a:prstGeom>
          <a:noFill/>
        </p:spPr>
        <p:txBody>
          <a:bodyPr wrap="none" rtlCol="0">
            <a:spAutoFit/>
          </a:bodyPr>
          <a:lstStyle/>
          <a:p>
            <a:r>
              <a:rPr lang="en-US" sz="1100" dirty="0" smtClean="0"/>
              <a:t>slide c/o Peter </a:t>
            </a:r>
            <a:r>
              <a:rPr lang="en-US" sz="1100" dirty="0" err="1" smtClean="0"/>
              <a:t>Neilley</a:t>
            </a:r>
            <a:r>
              <a:rPr lang="en-US" sz="1100" dirty="0" smtClean="0"/>
              <a:t>, the Weather Company/IBM</a:t>
            </a:r>
            <a:endParaRPr lang="en-US" sz="11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767" y="2721769"/>
            <a:ext cx="9379560" cy="3712357"/>
          </a:xfrm>
          <a:prstGeom prst="rect">
            <a:avLst/>
          </a:prstGeom>
        </p:spPr>
      </p:pic>
    </p:spTree>
    <p:extLst>
      <p:ext uri="{BB962C8B-B14F-4D97-AF65-F5344CB8AC3E}">
        <p14:creationId xmlns:p14="http://schemas.microsoft.com/office/powerpoint/2010/main" val="8974807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Data and infrastructure recommendations: (1)</a:t>
            </a:r>
            <a:endParaRPr lang="en-US" b="1" dirty="0"/>
          </a:p>
        </p:txBody>
      </p:sp>
      <p:sp>
        <p:nvSpPr>
          <p:cNvPr id="3" name="Content Placeholder 2"/>
          <p:cNvSpPr>
            <a:spLocks noGrp="1"/>
          </p:cNvSpPr>
          <p:nvPr>
            <p:ph idx="1"/>
          </p:nvPr>
        </p:nvSpPr>
        <p:spPr>
          <a:xfrm>
            <a:off x="733926" y="1690688"/>
            <a:ext cx="10515600" cy="4530725"/>
          </a:xfrm>
        </p:spPr>
        <p:txBody>
          <a:bodyPr>
            <a:normAutofit fontScale="92500" lnSpcReduction="10000"/>
          </a:bodyPr>
          <a:lstStyle/>
          <a:p>
            <a:r>
              <a:rPr lang="en-US" dirty="0" smtClean="0"/>
              <a:t>Decide where reforecasts needed, where they’re not.</a:t>
            </a:r>
          </a:p>
          <a:p>
            <a:r>
              <a:rPr lang="en-US" dirty="0" smtClean="0"/>
              <a:t>Incorporate reforecast / reanalysis production into future high-performance computing, storage planning.</a:t>
            </a:r>
          </a:p>
          <a:p>
            <a:r>
              <a:rPr lang="en-US" dirty="0" smtClean="0"/>
              <a:t>Weather services should post-process and make readily available “foundational data” for use insider the weather service and across the </a:t>
            </a:r>
            <a:r>
              <a:rPr lang="en-US" dirty="0"/>
              <a:t>broader enterprise</a:t>
            </a:r>
            <a:r>
              <a:rPr lang="en-US" dirty="0" smtClean="0"/>
              <a:t>.</a:t>
            </a:r>
          </a:p>
          <a:p>
            <a:pPr lvl="1"/>
            <a:r>
              <a:rPr lang="en-US" dirty="0"/>
              <a:t>Foundational data: variables like </a:t>
            </a:r>
            <a:r>
              <a:rPr lang="en-US" dirty="0" smtClean="0"/>
              <a:t>2-m temp</a:t>
            </a:r>
            <a:r>
              <a:rPr lang="en-US" dirty="0"/>
              <a:t>, </a:t>
            </a:r>
            <a:r>
              <a:rPr lang="en-US" dirty="0" smtClean="0"/>
              <a:t>precipitation.</a:t>
            </a:r>
            <a:endParaRPr lang="en-US" dirty="0"/>
          </a:p>
          <a:p>
            <a:pPr lvl="1"/>
            <a:r>
              <a:rPr lang="en-US" dirty="0" smtClean="0"/>
              <a:t>Private companies heavily use this post-processed guidance.</a:t>
            </a:r>
            <a:endParaRPr lang="en-US" dirty="0"/>
          </a:p>
          <a:p>
            <a:r>
              <a:rPr lang="en-US" dirty="0" smtClean="0"/>
              <a:t>Quality </a:t>
            </a:r>
            <a:r>
              <a:rPr lang="en-US" b="1" dirty="0" smtClean="0"/>
              <a:t>global</a:t>
            </a:r>
            <a:r>
              <a:rPr lang="en-US" dirty="0" smtClean="0"/>
              <a:t> data sets (reanalysis, reforecast, post-processed, satellite, radar, point data) should be made easily accessible, if possible. </a:t>
            </a:r>
          </a:p>
          <a:p>
            <a:pPr lvl="1"/>
            <a:r>
              <a:rPr lang="en-US" dirty="0" smtClean="0"/>
              <a:t>Via public servers and/or cloud.</a:t>
            </a:r>
          </a:p>
          <a:p>
            <a:pPr lvl="1"/>
            <a:r>
              <a:rPr lang="en-US" dirty="0" smtClean="0"/>
              <a:t>Risks: computational expense, questionable quality in data-sparse regions.</a:t>
            </a:r>
            <a:endParaRPr lang="en-US" dirty="0"/>
          </a:p>
          <a:p>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24</a:t>
            </a:fld>
            <a:endParaRPr lang="en-US"/>
          </a:p>
        </p:txBody>
      </p:sp>
    </p:spTree>
    <p:extLst>
      <p:ext uri="{BB962C8B-B14F-4D97-AF65-F5344CB8AC3E}">
        <p14:creationId xmlns:p14="http://schemas.microsoft.com/office/powerpoint/2010/main" val="334421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896" y="463409"/>
            <a:ext cx="11341784" cy="859518"/>
          </a:xfrm>
        </p:spPr>
        <p:txBody>
          <a:bodyPr>
            <a:normAutofit fontScale="90000"/>
          </a:bodyPr>
          <a:lstStyle/>
          <a:p>
            <a:r>
              <a:rPr lang="en-US" sz="4000" b="1" dirty="0" smtClean="0"/>
              <a:t>Data / community infrastructure recommendations (2):</a:t>
            </a:r>
            <a:r>
              <a:rPr lang="en-US" sz="4000" b="1" dirty="0"/>
              <a:t/>
            </a:r>
            <a:br>
              <a:rPr lang="en-US" sz="4000" b="1" dirty="0"/>
            </a:br>
            <a:r>
              <a:rPr lang="en-US" sz="4000" b="1" dirty="0" smtClean="0"/>
              <a:t>Explore alternative community storage paradigms, including:</a:t>
            </a:r>
            <a:endParaRPr lang="en-US" b="1" dirty="0"/>
          </a:p>
        </p:txBody>
      </p:sp>
      <p:sp>
        <p:nvSpPr>
          <p:cNvPr id="3" name="Content Placeholder 2"/>
          <p:cNvSpPr>
            <a:spLocks noGrp="1"/>
          </p:cNvSpPr>
          <p:nvPr>
            <p:ph idx="1"/>
          </p:nvPr>
        </p:nvSpPr>
        <p:spPr>
          <a:xfrm>
            <a:off x="814039" y="1597182"/>
            <a:ext cx="11163696" cy="4975418"/>
          </a:xfrm>
        </p:spPr>
        <p:txBody>
          <a:bodyPr>
            <a:normAutofit/>
          </a:bodyPr>
          <a:lstStyle/>
          <a:p>
            <a:pPr fontAlgn="base"/>
            <a:endParaRPr lang="en-US" dirty="0" smtClean="0"/>
          </a:p>
          <a:p>
            <a:pPr fontAlgn="base"/>
            <a:endParaRPr lang="en-US" dirty="0"/>
          </a:p>
          <a:p>
            <a:pPr fontAlgn="base"/>
            <a:endParaRPr lang="en-US" dirty="0" smtClean="0"/>
          </a:p>
          <a:p>
            <a:pPr fontAlgn="base"/>
            <a:endParaRPr lang="en-US" dirty="0"/>
          </a:p>
          <a:p>
            <a:pPr fontAlgn="base"/>
            <a:r>
              <a:rPr lang="en-US" dirty="0" smtClean="0"/>
              <a:t>Create </a:t>
            </a:r>
            <a:r>
              <a:rPr lang="en-US" dirty="0"/>
              <a:t>an area where data can be accessed and processed by </a:t>
            </a:r>
            <a:r>
              <a:rPr lang="en-US" dirty="0" smtClean="0"/>
              <a:t>internal and external </a:t>
            </a:r>
            <a:r>
              <a:rPr lang="en-US" dirty="0"/>
              <a:t>collaborators easily, including international collaborators</a:t>
            </a:r>
            <a:r>
              <a:rPr lang="en-US" dirty="0" smtClean="0"/>
              <a:t>.</a:t>
            </a:r>
            <a:endParaRPr lang="en-US" dirty="0"/>
          </a:p>
          <a:p>
            <a:pPr fontAlgn="base"/>
            <a:r>
              <a:rPr lang="en-US" dirty="0" smtClean="0">
                <a:solidFill>
                  <a:srgbClr val="FF0000"/>
                </a:solidFill>
              </a:rPr>
              <a:t>Convenient workaround for storage, I/O bottleneck, especially for corporate partners.</a:t>
            </a:r>
            <a:endParaRPr lang="en-US" dirty="0"/>
          </a:p>
          <a:p>
            <a:pPr fontAlgn="base"/>
            <a:r>
              <a:rPr lang="en-US" dirty="0" smtClean="0">
                <a:solidFill>
                  <a:srgbClr val="933D91"/>
                </a:solidFill>
              </a:rPr>
              <a:t>Risk: can security concerns be addressed?</a:t>
            </a:r>
            <a:endParaRPr lang="en-US" dirty="0">
              <a:solidFill>
                <a:srgbClr val="933D91"/>
              </a:solidFill>
            </a:endParaRPr>
          </a:p>
          <a:p>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25</a:t>
            </a:fld>
            <a:endParaRPr lang="en-US" dirty="0"/>
          </a:p>
        </p:txBody>
      </p:sp>
      <p:sp>
        <p:nvSpPr>
          <p:cNvPr id="36" name="Rectangle 35"/>
          <p:cNvSpPr/>
          <p:nvPr/>
        </p:nvSpPr>
        <p:spPr>
          <a:xfrm>
            <a:off x="1158845" y="1665837"/>
            <a:ext cx="2227152" cy="1414651"/>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ysClr val="windowText" lastClr="000000"/>
              </a:solidFill>
            </a:endParaRPr>
          </a:p>
        </p:txBody>
      </p:sp>
      <p:sp>
        <p:nvSpPr>
          <p:cNvPr id="37" name="TextBox 36"/>
          <p:cNvSpPr txBox="1"/>
          <p:nvPr/>
        </p:nvSpPr>
        <p:spPr>
          <a:xfrm>
            <a:off x="1403288" y="1911497"/>
            <a:ext cx="1876026" cy="923330"/>
          </a:xfrm>
          <a:prstGeom prst="rect">
            <a:avLst/>
          </a:prstGeom>
          <a:noFill/>
          <a:ln w="38100">
            <a:noFill/>
          </a:ln>
        </p:spPr>
        <p:txBody>
          <a:bodyPr wrap="none" rtlCol="0">
            <a:spAutoFit/>
          </a:bodyPr>
          <a:lstStyle/>
          <a:p>
            <a:r>
              <a:rPr lang="en-US" dirty="0" smtClean="0"/>
              <a:t>Weather service</a:t>
            </a:r>
          </a:p>
          <a:p>
            <a:r>
              <a:rPr lang="en-US" dirty="0"/>
              <a:t>h</a:t>
            </a:r>
            <a:r>
              <a:rPr lang="en-US" dirty="0" smtClean="0"/>
              <a:t>igh-performance</a:t>
            </a:r>
          </a:p>
          <a:p>
            <a:r>
              <a:rPr lang="en-US" dirty="0"/>
              <a:t>c</a:t>
            </a:r>
            <a:r>
              <a:rPr lang="en-US" dirty="0" smtClean="0"/>
              <a:t>omputing</a:t>
            </a:r>
            <a:endParaRPr lang="en-US" dirty="0"/>
          </a:p>
        </p:txBody>
      </p:sp>
      <p:cxnSp>
        <p:nvCxnSpPr>
          <p:cNvPr id="38" name="Straight Connector 37"/>
          <p:cNvCxnSpPr/>
          <p:nvPr/>
        </p:nvCxnSpPr>
        <p:spPr>
          <a:xfrm>
            <a:off x="4052762" y="1905134"/>
            <a:ext cx="158048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4052762" y="2942376"/>
            <a:ext cx="1551333" cy="32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6117760" y="1643389"/>
            <a:ext cx="2227152" cy="1414651"/>
          </a:xfrm>
          <a:prstGeom prst="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ysClr val="windowText" lastClr="000000"/>
              </a:solidFill>
            </a:endParaRPr>
          </a:p>
        </p:txBody>
      </p:sp>
      <p:sp>
        <p:nvSpPr>
          <p:cNvPr id="41" name="TextBox 40"/>
          <p:cNvSpPr txBox="1"/>
          <p:nvPr/>
        </p:nvSpPr>
        <p:spPr>
          <a:xfrm>
            <a:off x="6229328" y="1897419"/>
            <a:ext cx="1895262" cy="923330"/>
          </a:xfrm>
          <a:prstGeom prst="rect">
            <a:avLst/>
          </a:prstGeom>
          <a:noFill/>
          <a:ln w="38100">
            <a:noFill/>
          </a:ln>
        </p:spPr>
        <p:txBody>
          <a:bodyPr wrap="none" rtlCol="0">
            <a:spAutoFit/>
          </a:bodyPr>
          <a:lstStyle/>
          <a:p>
            <a:r>
              <a:rPr lang="en-US" dirty="0" smtClean="0"/>
              <a:t>Private computing</a:t>
            </a:r>
          </a:p>
          <a:p>
            <a:r>
              <a:rPr lang="en-US" dirty="0" smtClean="0"/>
              <a:t>resource for</a:t>
            </a:r>
          </a:p>
          <a:p>
            <a:r>
              <a:rPr lang="en-US" dirty="0" smtClean="0"/>
              <a:t>post-processing</a:t>
            </a:r>
            <a:endParaRPr lang="en-US" dirty="0"/>
          </a:p>
        </p:txBody>
      </p:sp>
      <p:cxnSp>
        <p:nvCxnSpPr>
          <p:cNvPr id="43" name="Straight Arrow Connector 42"/>
          <p:cNvCxnSpPr/>
          <p:nvPr/>
        </p:nvCxnSpPr>
        <p:spPr>
          <a:xfrm flipV="1">
            <a:off x="5653013" y="2388155"/>
            <a:ext cx="484775"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36" idx="3"/>
          </p:cNvCxnSpPr>
          <p:nvPr/>
        </p:nvCxnSpPr>
        <p:spPr>
          <a:xfrm>
            <a:off x="3385997" y="2373163"/>
            <a:ext cx="637615" cy="13323"/>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988936" y="1958358"/>
            <a:ext cx="1801399" cy="923330"/>
          </a:xfrm>
          <a:prstGeom prst="rect">
            <a:avLst/>
          </a:prstGeom>
          <a:noFill/>
        </p:spPr>
        <p:txBody>
          <a:bodyPr wrap="square" rtlCol="0">
            <a:spAutoFit/>
          </a:bodyPr>
          <a:lstStyle/>
          <a:p>
            <a:r>
              <a:rPr lang="en-US" dirty="0" smtClean="0"/>
              <a:t>Disk and tape</a:t>
            </a:r>
          </a:p>
          <a:p>
            <a:r>
              <a:rPr lang="en-US" dirty="0" smtClean="0"/>
              <a:t>storage of the</a:t>
            </a:r>
          </a:p>
          <a:p>
            <a:r>
              <a:rPr lang="en-US" dirty="0" smtClean="0"/>
              <a:t>massive datasets</a:t>
            </a:r>
            <a:endParaRPr lang="en-US" dirty="0"/>
          </a:p>
        </p:txBody>
      </p:sp>
      <p:cxnSp>
        <p:nvCxnSpPr>
          <p:cNvPr id="46" name="Straight Connector 45"/>
          <p:cNvCxnSpPr/>
          <p:nvPr/>
        </p:nvCxnSpPr>
        <p:spPr>
          <a:xfrm>
            <a:off x="8954382" y="1893963"/>
            <a:ext cx="161499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8954382" y="2821648"/>
            <a:ext cx="161499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8374015" y="2352043"/>
            <a:ext cx="442666" cy="70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8869551" y="1889049"/>
            <a:ext cx="1784656" cy="923330"/>
          </a:xfrm>
          <a:prstGeom prst="rect">
            <a:avLst/>
          </a:prstGeom>
          <a:noFill/>
        </p:spPr>
        <p:txBody>
          <a:bodyPr wrap="none" rtlCol="0">
            <a:spAutoFit/>
          </a:bodyPr>
          <a:lstStyle/>
          <a:p>
            <a:r>
              <a:rPr lang="en-US" dirty="0" smtClean="0"/>
              <a:t>smaller, value-</a:t>
            </a:r>
          </a:p>
          <a:p>
            <a:r>
              <a:rPr lang="en-US" dirty="0" smtClean="0"/>
              <a:t>added datasets,</a:t>
            </a:r>
          </a:p>
          <a:p>
            <a:r>
              <a:rPr lang="en-US" dirty="0" smtClean="0"/>
              <a:t>easier to transfer</a:t>
            </a:r>
            <a:endParaRPr lang="en-US" dirty="0"/>
          </a:p>
        </p:txBody>
      </p:sp>
      <p:sp>
        <p:nvSpPr>
          <p:cNvPr id="50" name="TextBox 49"/>
          <p:cNvSpPr txBox="1"/>
          <p:nvPr/>
        </p:nvSpPr>
        <p:spPr>
          <a:xfrm>
            <a:off x="108942" y="6457500"/>
            <a:ext cx="8265073" cy="307777"/>
          </a:xfrm>
          <a:prstGeom prst="rect">
            <a:avLst/>
          </a:prstGeom>
          <a:noFill/>
        </p:spPr>
        <p:txBody>
          <a:bodyPr wrap="square" rtlCol="0">
            <a:spAutoFit/>
          </a:bodyPr>
          <a:lstStyle/>
          <a:p>
            <a:r>
              <a:rPr lang="en-US" sz="1400" dirty="0" smtClean="0"/>
              <a:t>proposal inspired by Peter </a:t>
            </a:r>
            <a:r>
              <a:rPr lang="en-US" sz="1400" dirty="0" err="1" smtClean="0"/>
              <a:t>Neilley</a:t>
            </a:r>
            <a:r>
              <a:rPr lang="en-US" sz="1400" dirty="0" smtClean="0"/>
              <a:t>, the Weather Company, following UK Met Office paradigm.</a:t>
            </a:r>
            <a:endParaRPr lang="en-US" sz="1400" dirty="0"/>
          </a:p>
        </p:txBody>
      </p:sp>
      <p:sp>
        <p:nvSpPr>
          <p:cNvPr id="5" name="TextBox 4"/>
          <p:cNvSpPr txBox="1"/>
          <p:nvPr/>
        </p:nvSpPr>
        <p:spPr>
          <a:xfrm>
            <a:off x="3385997" y="1906019"/>
            <a:ext cx="604653" cy="369332"/>
          </a:xfrm>
          <a:prstGeom prst="rect">
            <a:avLst/>
          </a:prstGeom>
          <a:noFill/>
        </p:spPr>
        <p:txBody>
          <a:bodyPr wrap="none" rtlCol="0">
            <a:spAutoFit/>
          </a:bodyPr>
          <a:lstStyle/>
          <a:p>
            <a:r>
              <a:rPr lang="en-US" smtClean="0"/>
              <a:t>R/W</a:t>
            </a:r>
            <a:endParaRPr lang="en-US"/>
          </a:p>
        </p:txBody>
      </p:sp>
      <p:sp>
        <p:nvSpPr>
          <p:cNvPr id="6" name="TextBox 5"/>
          <p:cNvSpPr txBox="1"/>
          <p:nvPr/>
        </p:nvSpPr>
        <p:spPr>
          <a:xfrm>
            <a:off x="5673238" y="1906019"/>
            <a:ext cx="309700" cy="369332"/>
          </a:xfrm>
          <a:prstGeom prst="rect">
            <a:avLst/>
          </a:prstGeom>
          <a:noFill/>
        </p:spPr>
        <p:txBody>
          <a:bodyPr wrap="none" rtlCol="0">
            <a:spAutoFit/>
          </a:bodyPr>
          <a:lstStyle/>
          <a:p>
            <a:r>
              <a:rPr lang="en-US" smtClean="0"/>
              <a:t>R</a:t>
            </a:r>
            <a:endParaRPr lang="en-US" dirty="0"/>
          </a:p>
        </p:txBody>
      </p:sp>
      <p:sp>
        <p:nvSpPr>
          <p:cNvPr id="7" name="TextBox 6"/>
          <p:cNvSpPr txBox="1"/>
          <p:nvPr/>
        </p:nvSpPr>
        <p:spPr>
          <a:xfrm>
            <a:off x="8344912" y="1905134"/>
            <a:ext cx="604653" cy="369332"/>
          </a:xfrm>
          <a:prstGeom prst="rect">
            <a:avLst/>
          </a:prstGeom>
          <a:noFill/>
        </p:spPr>
        <p:txBody>
          <a:bodyPr wrap="none" rtlCol="0">
            <a:spAutoFit/>
          </a:bodyPr>
          <a:lstStyle/>
          <a:p>
            <a:r>
              <a:rPr lang="en-US" smtClean="0"/>
              <a:t>R/W</a:t>
            </a:r>
            <a:endParaRPr lang="en-US"/>
          </a:p>
        </p:txBody>
      </p:sp>
    </p:spTree>
    <p:extLst>
      <p:ext uri="{BB962C8B-B14F-4D97-AF65-F5344CB8AC3E}">
        <p14:creationId xmlns:p14="http://schemas.microsoft.com/office/powerpoint/2010/main" val="15691680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Data and infrastructure recommendations: (3) </a:t>
            </a:r>
            <a:endParaRPr lang="en-US" b="1" dirty="0"/>
          </a:p>
        </p:txBody>
      </p:sp>
      <p:sp>
        <p:nvSpPr>
          <p:cNvPr id="3" name="Content Placeholder 2"/>
          <p:cNvSpPr>
            <a:spLocks noGrp="1"/>
          </p:cNvSpPr>
          <p:nvPr>
            <p:ph idx="1"/>
          </p:nvPr>
        </p:nvSpPr>
        <p:spPr>
          <a:xfrm>
            <a:off x="838200" y="2008187"/>
            <a:ext cx="10515600" cy="4530725"/>
          </a:xfrm>
        </p:spPr>
        <p:txBody>
          <a:bodyPr>
            <a:normAutofit/>
          </a:bodyPr>
          <a:lstStyle/>
          <a:p>
            <a:pPr fontAlgn="base"/>
            <a:r>
              <a:rPr lang="en-US" dirty="0" smtClean="0"/>
              <a:t>Follow up the workshop with a structured survey of post-processing product developers to </a:t>
            </a:r>
            <a:r>
              <a:rPr lang="en-US" dirty="0"/>
              <a:t>make sure we are saving </a:t>
            </a:r>
            <a:r>
              <a:rPr lang="en-US" dirty="0" smtClean="0"/>
              <a:t>on disk the </a:t>
            </a:r>
            <a:r>
              <a:rPr lang="en-US" dirty="0"/>
              <a:t>relevant predictor information</a:t>
            </a:r>
            <a:r>
              <a:rPr lang="en-US" dirty="0" smtClean="0"/>
              <a:t>.</a:t>
            </a:r>
          </a:p>
          <a:p>
            <a:pPr lvl="1" fontAlgn="base"/>
            <a:r>
              <a:rPr lang="en-US" dirty="0" smtClean="0"/>
              <a:t>Some notes on preliminary survey are in the supplementary slides.</a:t>
            </a:r>
          </a:p>
          <a:p>
            <a:pPr lvl="1" fontAlgn="base"/>
            <a:endParaRPr lang="en-US" dirty="0" smtClean="0"/>
          </a:p>
          <a:p>
            <a:pPr fontAlgn="base"/>
            <a:r>
              <a:rPr lang="en-US" dirty="0" smtClean="0"/>
              <a:t>Requirements for products should incorporate predictability considerations.</a:t>
            </a:r>
          </a:p>
          <a:p>
            <a:pPr lvl="1" fontAlgn="base"/>
            <a:r>
              <a:rPr lang="en-US" dirty="0" smtClean="0"/>
              <a:t>Example: production and storage of day +7 hourly precipitation forecasts at 1 km not warranted.</a:t>
            </a:r>
            <a:endParaRPr lang="en-US" dirty="0"/>
          </a:p>
          <a:p>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26</a:t>
            </a:fld>
            <a:endParaRPr lang="en-US"/>
          </a:p>
        </p:txBody>
      </p:sp>
    </p:spTree>
    <p:extLst>
      <p:ext uri="{BB962C8B-B14F-4D97-AF65-F5344CB8AC3E}">
        <p14:creationId xmlns:p14="http://schemas.microsoft.com/office/powerpoint/2010/main" val="19083992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smtClean="0"/>
              <a:t>Post-processing </a:t>
            </a:r>
            <a:br>
              <a:rPr lang="en-US" sz="5400" b="1" dirty="0" smtClean="0"/>
            </a:br>
            <a:r>
              <a:rPr lang="en-US" sz="5400" b="1" dirty="0" smtClean="0"/>
              <a:t>challenges.</a:t>
            </a:r>
            <a:endParaRPr lang="en-US" sz="5400" b="1" dirty="0"/>
          </a:p>
        </p:txBody>
      </p:sp>
      <p:grpSp>
        <p:nvGrpSpPr>
          <p:cNvPr id="8" name="Group 7"/>
          <p:cNvGrpSpPr/>
          <p:nvPr/>
        </p:nvGrpSpPr>
        <p:grpSpPr>
          <a:xfrm>
            <a:off x="5582320" y="1925371"/>
            <a:ext cx="4730085" cy="4252398"/>
            <a:chOff x="2203651" y="49469"/>
            <a:chExt cx="4730085" cy="4252398"/>
          </a:xfrm>
        </p:grpSpPr>
        <p:sp>
          <p:nvSpPr>
            <p:cNvPr id="15" name="Oval 14"/>
            <p:cNvSpPr/>
            <p:nvPr/>
          </p:nvSpPr>
          <p:spPr>
            <a:xfrm>
              <a:off x="2203651" y="49469"/>
              <a:ext cx="4730085" cy="4252398"/>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6" name="Oval 6"/>
            <p:cNvSpPr/>
            <p:nvPr/>
          </p:nvSpPr>
          <p:spPr>
            <a:xfrm>
              <a:off x="2896356" y="672218"/>
              <a:ext cx="3344675" cy="300690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Science</a:t>
              </a:r>
              <a:endParaRPr lang="en-US" sz="2400" kern="1200" dirty="0"/>
            </a:p>
          </p:txBody>
        </p:sp>
      </p:grpSp>
      <p:grpSp>
        <p:nvGrpSpPr>
          <p:cNvPr id="9" name="Group 8"/>
          <p:cNvGrpSpPr/>
          <p:nvPr/>
        </p:nvGrpSpPr>
        <p:grpSpPr>
          <a:xfrm>
            <a:off x="3453320" y="4275264"/>
            <a:ext cx="2906532" cy="1951975"/>
            <a:chOff x="1052545" y="2399362"/>
            <a:chExt cx="1928637" cy="1951975"/>
          </a:xfrm>
        </p:grpSpPr>
        <p:sp>
          <p:nvSpPr>
            <p:cNvPr id="13" name="Oval 12"/>
            <p:cNvSpPr/>
            <p:nvPr/>
          </p:nvSpPr>
          <p:spPr>
            <a:xfrm>
              <a:off x="1052545" y="2399362"/>
              <a:ext cx="1928637" cy="1951975"/>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4" name="Oval 8"/>
            <p:cNvSpPr/>
            <p:nvPr/>
          </p:nvSpPr>
          <p:spPr>
            <a:xfrm>
              <a:off x="1334987" y="2685222"/>
              <a:ext cx="1363753" cy="138025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Getting the right data in place.</a:t>
              </a:r>
              <a:endParaRPr lang="en-US" sz="2400" kern="1200" dirty="0"/>
            </a:p>
          </p:txBody>
        </p:sp>
      </p:grpSp>
      <p:grpSp>
        <p:nvGrpSpPr>
          <p:cNvPr id="10" name="Group 9"/>
          <p:cNvGrpSpPr/>
          <p:nvPr/>
        </p:nvGrpSpPr>
        <p:grpSpPr>
          <a:xfrm>
            <a:off x="5211714" y="643958"/>
            <a:ext cx="3122735" cy="2752129"/>
            <a:chOff x="7761522" y="799604"/>
            <a:chExt cx="2752129" cy="2752129"/>
          </a:xfrm>
        </p:grpSpPr>
        <p:sp>
          <p:nvSpPr>
            <p:cNvPr id="11" name="Oval 10"/>
            <p:cNvSpPr/>
            <p:nvPr/>
          </p:nvSpPr>
          <p:spPr>
            <a:xfrm>
              <a:off x="7761522" y="799604"/>
              <a:ext cx="2752129" cy="2752129"/>
            </a:xfrm>
            <a:prstGeom prst="ellipse">
              <a:avLst/>
            </a:prstGeom>
            <a:ln w="38100">
              <a:solidFill>
                <a:srgbClr val="FF0000"/>
              </a:solidFill>
            </a:ln>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10"/>
            <p:cNvSpPr/>
            <p:nvPr/>
          </p:nvSpPr>
          <p:spPr>
            <a:xfrm>
              <a:off x="8222053" y="799604"/>
              <a:ext cx="1946049" cy="1476641"/>
            </a:xfrm>
            <a:prstGeom prst="rect">
              <a:avLst/>
            </a:prstGeom>
            <a:ln w="38100">
              <a:noFill/>
            </a:ln>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Lack of community infrastructure</a:t>
              </a:r>
              <a:endParaRPr lang="en-US" sz="2400" kern="1200" dirty="0"/>
            </a:p>
          </p:txBody>
        </p:sp>
      </p:grpSp>
      <p:sp>
        <p:nvSpPr>
          <p:cNvPr id="3" name="Slide Number Placeholder 2"/>
          <p:cNvSpPr>
            <a:spLocks noGrp="1"/>
          </p:cNvSpPr>
          <p:nvPr>
            <p:ph type="sldNum" sz="quarter" idx="12"/>
          </p:nvPr>
        </p:nvSpPr>
        <p:spPr/>
        <p:txBody>
          <a:bodyPr/>
          <a:lstStyle/>
          <a:p>
            <a:fld id="{BE57CC3B-1F15-3944-8EEB-F1F089217761}" type="slidenum">
              <a:rPr lang="en-US" smtClean="0"/>
              <a:t>27</a:t>
            </a:fld>
            <a:endParaRPr lang="en-US"/>
          </a:p>
        </p:txBody>
      </p:sp>
      <p:grpSp>
        <p:nvGrpSpPr>
          <p:cNvPr id="7" name="Group 6"/>
          <p:cNvGrpSpPr/>
          <p:nvPr/>
        </p:nvGrpSpPr>
        <p:grpSpPr>
          <a:xfrm>
            <a:off x="3745362" y="1875902"/>
            <a:ext cx="2752129" cy="2752129"/>
            <a:chOff x="366693" y="0"/>
            <a:chExt cx="2752129" cy="2752129"/>
          </a:xfrm>
        </p:grpSpPr>
        <p:sp>
          <p:nvSpPr>
            <p:cNvPr id="17" name="Oval 16"/>
            <p:cNvSpPr/>
            <p:nvPr/>
          </p:nvSpPr>
          <p:spPr>
            <a:xfrm>
              <a:off x="366693" y="0"/>
              <a:ext cx="2752129" cy="2752129"/>
            </a:xfrm>
            <a:prstGeom prst="ellipse">
              <a:avLst/>
            </a:prstGeom>
            <a:ln w="38100">
              <a:solidFill>
                <a:srgbClr val="FF0000"/>
              </a:solidFill>
            </a:ln>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Oval 4"/>
            <p:cNvSpPr/>
            <p:nvPr/>
          </p:nvSpPr>
          <p:spPr>
            <a:xfrm>
              <a:off x="428406" y="349005"/>
              <a:ext cx="1946049" cy="1946049"/>
            </a:xfrm>
            <a:prstGeom prst="rect">
              <a:avLst/>
            </a:prstGeom>
            <a:ln w="38100">
              <a:noFill/>
            </a:ln>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Organization</a:t>
              </a:r>
              <a:endParaRPr lang="en-US" sz="2400" kern="1200" dirty="0"/>
            </a:p>
          </p:txBody>
        </p:sp>
      </p:grpSp>
    </p:spTree>
    <p:extLst>
      <p:ext uri="{BB962C8B-B14F-4D97-AF65-F5344CB8AC3E}">
        <p14:creationId xmlns:p14="http://schemas.microsoft.com/office/powerpoint/2010/main" val="19560885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57" y="155629"/>
            <a:ext cx="11624650" cy="729250"/>
          </a:xfrm>
        </p:spPr>
        <p:txBody>
          <a:bodyPr>
            <a:normAutofit fontScale="90000"/>
          </a:bodyPr>
          <a:lstStyle/>
          <a:p>
            <a:r>
              <a:rPr lang="en-US" b="1" dirty="0"/>
              <a:t>L</a:t>
            </a:r>
            <a:r>
              <a:rPr lang="en-US" b="1" dirty="0" smtClean="0"/>
              <a:t>ittle sharing of post-processing software and test data.</a:t>
            </a:r>
            <a:endParaRPr lang="en-US" b="1" dirty="0"/>
          </a:p>
        </p:txBody>
      </p:sp>
      <p:pic>
        <p:nvPicPr>
          <p:cNvPr id="4" name="Picture 3"/>
          <p:cNvPicPr>
            <a:picLocks noChangeAspect="1"/>
          </p:cNvPicPr>
          <p:nvPr/>
        </p:nvPicPr>
        <p:blipFill>
          <a:blip r:embed="rId2"/>
          <a:stretch>
            <a:fillRect/>
          </a:stretch>
        </p:blipFill>
        <p:spPr>
          <a:xfrm>
            <a:off x="1491039" y="974728"/>
            <a:ext cx="9156970" cy="5140057"/>
          </a:xfrm>
          <a:prstGeom prst="rect">
            <a:avLst/>
          </a:prstGeom>
        </p:spPr>
      </p:pic>
      <p:pic>
        <p:nvPicPr>
          <p:cNvPr id="5" name="Picture 4" descr="NOAA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120" y="4029464"/>
            <a:ext cx="1098603" cy="1114398"/>
          </a:xfrm>
          <a:prstGeom prst="rect">
            <a:avLst/>
          </a:prstGeom>
        </p:spPr>
      </p:pic>
      <p:pic>
        <p:nvPicPr>
          <p:cNvPr id="6" name="Picture 5"/>
          <p:cNvPicPr>
            <a:picLocks noChangeAspect="1"/>
          </p:cNvPicPr>
          <p:nvPr/>
        </p:nvPicPr>
        <p:blipFill>
          <a:blip r:embed="rId4"/>
          <a:stretch>
            <a:fillRect/>
          </a:stretch>
        </p:blipFill>
        <p:spPr>
          <a:xfrm>
            <a:off x="3627283" y="4608213"/>
            <a:ext cx="479743" cy="115832"/>
          </a:xfrm>
          <a:prstGeom prst="rect">
            <a:avLst/>
          </a:prstGeom>
        </p:spPr>
      </p:pic>
      <p:pic>
        <p:nvPicPr>
          <p:cNvPr id="7" name="Picture 6"/>
          <p:cNvPicPr>
            <a:picLocks noChangeAspect="1"/>
          </p:cNvPicPr>
          <p:nvPr/>
        </p:nvPicPr>
        <p:blipFill>
          <a:blip r:embed="rId5"/>
          <a:stretch>
            <a:fillRect/>
          </a:stretch>
        </p:blipFill>
        <p:spPr>
          <a:xfrm>
            <a:off x="5586764" y="4404347"/>
            <a:ext cx="1083754" cy="176980"/>
          </a:xfrm>
          <a:prstGeom prst="rect">
            <a:avLst/>
          </a:prstGeom>
        </p:spPr>
      </p:pic>
      <p:pic>
        <p:nvPicPr>
          <p:cNvPr id="8" name="Picture 7"/>
          <p:cNvPicPr>
            <a:picLocks noChangeAspect="1"/>
          </p:cNvPicPr>
          <p:nvPr/>
        </p:nvPicPr>
        <p:blipFill>
          <a:blip r:embed="rId6"/>
          <a:stretch>
            <a:fillRect/>
          </a:stretch>
        </p:blipFill>
        <p:spPr>
          <a:xfrm>
            <a:off x="2847872" y="4615991"/>
            <a:ext cx="322460" cy="115832"/>
          </a:xfrm>
          <a:prstGeom prst="rect">
            <a:avLst/>
          </a:prstGeom>
        </p:spPr>
      </p:pic>
      <p:pic>
        <p:nvPicPr>
          <p:cNvPr id="9" name="Picture 8"/>
          <p:cNvPicPr>
            <a:picLocks noChangeAspect="1"/>
          </p:cNvPicPr>
          <p:nvPr/>
        </p:nvPicPr>
        <p:blipFill>
          <a:blip r:embed="rId7"/>
          <a:stretch>
            <a:fillRect/>
          </a:stretch>
        </p:blipFill>
        <p:spPr>
          <a:xfrm>
            <a:off x="4190841" y="4357482"/>
            <a:ext cx="528668" cy="528668"/>
          </a:xfrm>
          <a:prstGeom prst="rect">
            <a:avLst/>
          </a:prstGeom>
        </p:spPr>
      </p:pic>
      <p:pic>
        <p:nvPicPr>
          <p:cNvPr id="11" name="Picture 10"/>
          <p:cNvPicPr>
            <a:picLocks noChangeAspect="1"/>
          </p:cNvPicPr>
          <p:nvPr/>
        </p:nvPicPr>
        <p:blipFill>
          <a:blip r:embed="rId8"/>
          <a:stretch>
            <a:fillRect/>
          </a:stretch>
        </p:blipFill>
        <p:spPr>
          <a:xfrm>
            <a:off x="3228234" y="4581327"/>
            <a:ext cx="341147" cy="260652"/>
          </a:xfrm>
          <a:prstGeom prst="rect">
            <a:avLst/>
          </a:prstGeom>
        </p:spPr>
      </p:pic>
      <p:sp>
        <p:nvSpPr>
          <p:cNvPr id="13" name="TextBox 12"/>
          <p:cNvSpPr txBox="1"/>
          <p:nvPr/>
        </p:nvSpPr>
        <p:spPr>
          <a:xfrm>
            <a:off x="152400" y="6114785"/>
            <a:ext cx="11831764" cy="646331"/>
          </a:xfrm>
          <a:prstGeom prst="rect">
            <a:avLst/>
          </a:prstGeom>
          <a:noFill/>
        </p:spPr>
        <p:txBody>
          <a:bodyPr wrap="none" rtlCol="0">
            <a:spAutoFit/>
          </a:bodyPr>
          <a:lstStyle/>
          <a:p>
            <a:pPr algn="ctr"/>
            <a:r>
              <a:rPr lang="en-US" dirty="0"/>
              <a:t>(Mostly) unconnected silos of software </a:t>
            </a:r>
            <a:r>
              <a:rPr lang="en-US" dirty="0" smtClean="0"/>
              <a:t>development; hard to find each other’s code; sub-standard documentation;</a:t>
            </a:r>
          </a:p>
          <a:p>
            <a:pPr algn="ctr"/>
            <a:r>
              <a:rPr lang="en-US" dirty="0" smtClean="0"/>
              <a:t>government agencies may not embrace use of public repositories; lack of modern version control; training data hard to get.  </a:t>
            </a:r>
            <a:endParaRPr lang="en-US" dirty="0"/>
          </a:p>
        </p:txBody>
      </p:sp>
      <p:sp>
        <p:nvSpPr>
          <p:cNvPr id="14" name="Slide Number Placeholder 13"/>
          <p:cNvSpPr>
            <a:spLocks noGrp="1"/>
          </p:cNvSpPr>
          <p:nvPr>
            <p:ph type="sldNum" sz="quarter" idx="12"/>
          </p:nvPr>
        </p:nvSpPr>
        <p:spPr/>
        <p:txBody>
          <a:bodyPr/>
          <a:lstStyle/>
          <a:p>
            <a:fld id="{1DF6159C-26BC-1B4C-A0A5-15ED577C0C2A}" type="slidenum">
              <a:rPr lang="en-US" smtClean="0"/>
              <a:t>28</a:t>
            </a:fld>
            <a:endParaRPr lang="en-US" dirty="0"/>
          </a:p>
        </p:txBody>
      </p:sp>
      <p:sp>
        <p:nvSpPr>
          <p:cNvPr id="17" name="AutoShape 4" descr="ata:image/jpeg;base64,/9j/4AAQSkZJRgABAQAAAQABAAD/2wCEAAkGBxMTEBUTEhMWFhUXGBYYGRgYGB0aGhcVGBYYGhkVGB"/>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46325" y="3950190"/>
            <a:ext cx="1762312" cy="715939"/>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03324" y="4443868"/>
            <a:ext cx="769641" cy="152103"/>
          </a:xfrm>
          <a:prstGeom prst="rect">
            <a:avLst/>
          </a:prstGeom>
        </p:spPr>
      </p:pic>
    </p:spTree>
    <p:extLst>
      <p:ext uri="{BB962C8B-B14F-4D97-AF65-F5344CB8AC3E}">
        <p14:creationId xmlns:p14="http://schemas.microsoft.com/office/powerpoint/2010/main" val="279089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07776" y="148767"/>
            <a:ext cx="9874112" cy="668408"/>
          </a:xfrm>
        </p:spPr>
        <p:txBody>
          <a:bodyPr>
            <a:normAutofit fontScale="90000"/>
          </a:bodyPr>
          <a:lstStyle/>
          <a:p>
            <a:r>
              <a:rPr lang="en-US" b="1" dirty="0" smtClean="0"/>
              <a:t>Yet sharing software is easier than ever.</a:t>
            </a:r>
            <a:endParaRPr lang="en-US" b="1" dirty="0"/>
          </a:p>
        </p:txBody>
      </p:sp>
      <p:pic>
        <p:nvPicPr>
          <p:cNvPr id="5" name="Picture 4" descr="Screen Shot 2016-01-12 at 3.58.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765" y="931475"/>
            <a:ext cx="8045513" cy="5371668"/>
          </a:xfrm>
          <a:prstGeom prst="rect">
            <a:avLst/>
          </a:prstGeom>
        </p:spPr>
      </p:pic>
      <p:sp>
        <p:nvSpPr>
          <p:cNvPr id="6" name="Slide Number Placeholder 5"/>
          <p:cNvSpPr>
            <a:spLocks noGrp="1"/>
          </p:cNvSpPr>
          <p:nvPr>
            <p:ph type="sldNum" sz="quarter" idx="12"/>
          </p:nvPr>
        </p:nvSpPr>
        <p:spPr/>
        <p:txBody>
          <a:bodyPr/>
          <a:lstStyle/>
          <a:p>
            <a:fld id="{1DF6159C-26BC-1B4C-A0A5-15ED577C0C2A}" type="slidenum">
              <a:rPr lang="en-US" smtClean="0"/>
              <a:t>29</a:t>
            </a:fld>
            <a:endParaRPr lang="en-US"/>
          </a:p>
        </p:txBody>
      </p:sp>
      <p:sp>
        <p:nvSpPr>
          <p:cNvPr id="3" name="TextBox 2"/>
          <p:cNvSpPr txBox="1"/>
          <p:nvPr/>
        </p:nvSpPr>
        <p:spPr>
          <a:xfrm>
            <a:off x="8911278" y="1554598"/>
            <a:ext cx="2916780" cy="1200329"/>
          </a:xfrm>
          <a:prstGeom prst="rect">
            <a:avLst/>
          </a:prstGeom>
          <a:noFill/>
        </p:spPr>
        <p:txBody>
          <a:bodyPr wrap="square" rtlCol="0">
            <a:spAutoFit/>
          </a:bodyPr>
          <a:lstStyle/>
          <a:p>
            <a:r>
              <a:rPr lang="en-US" dirty="0" smtClean="0"/>
              <a:t>The tools are available to make co-development much easier and faster, to facilitate inter-comparisons.</a:t>
            </a:r>
            <a:endParaRPr lang="en-US" dirty="0"/>
          </a:p>
        </p:txBody>
      </p:sp>
    </p:spTree>
    <p:extLst>
      <p:ext uri="{BB962C8B-B14F-4D97-AF65-F5344CB8AC3E}">
        <p14:creationId xmlns:p14="http://schemas.microsoft.com/office/powerpoint/2010/main" val="10985115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312" y="123079"/>
            <a:ext cx="10912288" cy="683746"/>
          </a:xfrm>
        </p:spPr>
        <p:txBody>
          <a:bodyPr>
            <a:normAutofit/>
          </a:bodyPr>
          <a:lstStyle/>
          <a:p>
            <a:r>
              <a:rPr lang="en-US" sz="4000" b="1" dirty="0" smtClean="0"/>
              <a:t>Assumed boundary conditions for </a:t>
            </a:r>
            <a:r>
              <a:rPr lang="en-US" sz="4000" b="1" dirty="0" err="1" smtClean="0"/>
              <a:t>postprocessing</a:t>
            </a:r>
            <a:r>
              <a:rPr lang="en-US" sz="4000" b="1" dirty="0" smtClean="0"/>
              <a:t>.</a:t>
            </a:r>
            <a:endParaRPr lang="en-US" sz="4000" b="1" dirty="0"/>
          </a:p>
        </p:txBody>
      </p:sp>
      <p:sp>
        <p:nvSpPr>
          <p:cNvPr id="4" name="Slide Number Placeholder 3"/>
          <p:cNvSpPr>
            <a:spLocks noGrp="1"/>
          </p:cNvSpPr>
          <p:nvPr>
            <p:ph type="sldNum" sz="quarter" idx="12"/>
          </p:nvPr>
        </p:nvSpPr>
        <p:spPr/>
        <p:txBody>
          <a:bodyPr/>
          <a:lstStyle/>
          <a:p>
            <a:fld id="{BE57CC3B-1F15-3944-8EEB-F1F089217761}" type="slidenum">
              <a:rPr lang="en-US" smtClean="0"/>
              <a:t>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897" y="1560066"/>
            <a:ext cx="7520777" cy="4940373"/>
          </a:xfrm>
          <a:prstGeom prst="rect">
            <a:avLst/>
          </a:prstGeom>
        </p:spPr>
      </p:pic>
      <p:sp>
        <p:nvSpPr>
          <p:cNvPr id="6" name="TextBox 5"/>
          <p:cNvSpPr txBox="1"/>
          <p:nvPr/>
        </p:nvSpPr>
        <p:spPr>
          <a:xfrm>
            <a:off x="2559681" y="1101363"/>
            <a:ext cx="7097071" cy="338554"/>
          </a:xfrm>
          <a:prstGeom prst="rect">
            <a:avLst/>
          </a:prstGeom>
          <a:noFill/>
        </p:spPr>
        <p:txBody>
          <a:bodyPr wrap="none" rtlCol="0">
            <a:spAutoFit/>
          </a:bodyPr>
          <a:lstStyle/>
          <a:p>
            <a:r>
              <a:rPr lang="en-US" sz="1600" dirty="0" smtClean="0"/>
              <a:t>Stable, not radically increasing funding for </a:t>
            </a:r>
            <a:r>
              <a:rPr lang="en-US" sz="1600" dirty="0" err="1" smtClean="0"/>
              <a:t>postprocessing</a:t>
            </a:r>
            <a:r>
              <a:rPr lang="en-US" sz="1600" dirty="0" smtClean="0"/>
              <a:t> R&amp;D in weather services.</a:t>
            </a:r>
          </a:p>
        </p:txBody>
      </p:sp>
      <p:sp>
        <p:nvSpPr>
          <p:cNvPr id="7" name="TextBox 6"/>
          <p:cNvSpPr txBox="1"/>
          <p:nvPr/>
        </p:nvSpPr>
        <p:spPr>
          <a:xfrm>
            <a:off x="9762674" y="2149912"/>
            <a:ext cx="1278748" cy="2585323"/>
          </a:xfrm>
          <a:prstGeom prst="rect">
            <a:avLst/>
          </a:prstGeom>
          <a:noFill/>
        </p:spPr>
        <p:txBody>
          <a:bodyPr wrap="none" rtlCol="0">
            <a:spAutoFit/>
          </a:bodyPr>
          <a:lstStyle/>
          <a:p>
            <a:r>
              <a:rPr lang="en-US" dirty="0" smtClean="0"/>
              <a:t>Different </a:t>
            </a:r>
          </a:p>
          <a:p>
            <a:r>
              <a:rPr lang="en-US" dirty="0" smtClean="0"/>
              <a:t>users will</a:t>
            </a:r>
          </a:p>
          <a:p>
            <a:r>
              <a:rPr lang="en-US" dirty="0" smtClean="0"/>
              <a:t>want </a:t>
            </a:r>
          </a:p>
          <a:p>
            <a:r>
              <a:rPr lang="en-US" dirty="0" smtClean="0"/>
              <a:t>different </a:t>
            </a:r>
          </a:p>
          <a:p>
            <a:r>
              <a:rPr lang="en-US" dirty="0" smtClean="0"/>
              <a:t>products,</a:t>
            </a:r>
          </a:p>
          <a:p>
            <a:r>
              <a:rPr lang="en-US" dirty="0" smtClean="0"/>
              <a:t>prefer data </a:t>
            </a:r>
          </a:p>
          <a:p>
            <a:r>
              <a:rPr lang="en-US" dirty="0" smtClean="0"/>
              <a:t>presented </a:t>
            </a:r>
          </a:p>
          <a:p>
            <a:r>
              <a:rPr lang="en-US" dirty="0" smtClean="0"/>
              <a:t>in different </a:t>
            </a:r>
          </a:p>
          <a:p>
            <a:r>
              <a:rPr lang="en-US" dirty="0" smtClean="0"/>
              <a:t>ways.</a:t>
            </a:r>
          </a:p>
        </p:txBody>
      </p:sp>
      <p:sp>
        <p:nvSpPr>
          <p:cNvPr id="8" name="TextBox 7"/>
          <p:cNvSpPr txBox="1"/>
          <p:nvPr/>
        </p:nvSpPr>
        <p:spPr>
          <a:xfrm>
            <a:off x="869832" y="2191871"/>
            <a:ext cx="1369734" cy="3139321"/>
          </a:xfrm>
          <a:prstGeom prst="rect">
            <a:avLst/>
          </a:prstGeom>
          <a:noFill/>
        </p:spPr>
        <p:txBody>
          <a:bodyPr wrap="none" rtlCol="0">
            <a:spAutoFit/>
          </a:bodyPr>
          <a:lstStyle/>
          <a:p>
            <a:pPr algn="r"/>
            <a:r>
              <a:rPr lang="en-US" dirty="0" smtClean="0"/>
              <a:t>Forecast </a:t>
            </a:r>
          </a:p>
          <a:p>
            <a:pPr algn="r"/>
            <a:r>
              <a:rPr lang="en-US" dirty="0" smtClean="0"/>
              <a:t>data will</a:t>
            </a:r>
          </a:p>
          <a:p>
            <a:pPr algn="r"/>
            <a:r>
              <a:rPr lang="en-US" dirty="0" smtClean="0"/>
              <a:t>continue</a:t>
            </a:r>
          </a:p>
          <a:p>
            <a:pPr algn="r"/>
            <a:r>
              <a:rPr lang="en-US" dirty="0" smtClean="0"/>
              <a:t>to be </a:t>
            </a:r>
          </a:p>
          <a:p>
            <a:pPr algn="r"/>
            <a:r>
              <a:rPr lang="en-US" dirty="0" smtClean="0"/>
              <a:t>easier to </a:t>
            </a:r>
          </a:p>
          <a:p>
            <a:pPr algn="r"/>
            <a:r>
              <a:rPr lang="en-US" dirty="0" smtClean="0"/>
              <a:t>produce </a:t>
            </a:r>
          </a:p>
          <a:p>
            <a:pPr algn="r"/>
            <a:r>
              <a:rPr lang="en-US" dirty="0" smtClean="0"/>
              <a:t>than</a:t>
            </a:r>
            <a:r>
              <a:rPr lang="en-US" dirty="0"/>
              <a:t> </a:t>
            </a:r>
            <a:r>
              <a:rPr lang="en-US" dirty="0" smtClean="0"/>
              <a:t>it will</a:t>
            </a:r>
          </a:p>
          <a:p>
            <a:pPr algn="r"/>
            <a:r>
              <a:rPr lang="en-US" dirty="0" smtClean="0"/>
              <a:t>be to </a:t>
            </a:r>
          </a:p>
          <a:p>
            <a:pPr algn="r"/>
            <a:r>
              <a:rPr lang="en-US" dirty="0" smtClean="0"/>
              <a:t>archive </a:t>
            </a:r>
          </a:p>
          <a:p>
            <a:pPr algn="r"/>
            <a:r>
              <a:rPr lang="en-US" dirty="0" smtClean="0"/>
              <a:t>and </a:t>
            </a:r>
          </a:p>
          <a:p>
            <a:pPr algn="r"/>
            <a:r>
              <a:rPr lang="en-US" dirty="0" smtClean="0"/>
              <a:t>disseminate.</a:t>
            </a:r>
            <a:endParaRPr lang="en-US" dirty="0"/>
          </a:p>
        </p:txBody>
      </p:sp>
      <p:sp>
        <p:nvSpPr>
          <p:cNvPr id="10" name="TextBox 9"/>
          <p:cNvSpPr txBox="1"/>
          <p:nvPr/>
        </p:nvSpPr>
        <p:spPr>
          <a:xfrm>
            <a:off x="2559681" y="6487152"/>
            <a:ext cx="7476149" cy="338554"/>
          </a:xfrm>
          <a:prstGeom prst="rect">
            <a:avLst/>
          </a:prstGeom>
          <a:noFill/>
        </p:spPr>
        <p:txBody>
          <a:bodyPr wrap="none" rtlCol="0">
            <a:spAutoFit/>
          </a:bodyPr>
          <a:lstStyle/>
          <a:p>
            <a:r>
              <a:rPr lang="en-US" sz="1600" dirty="0" smtClean="0"/>
              <a:t>Community of </a:t>
            </a:r>
            <a:r>
              <a:rPr lang="en-US" sz="1600" dirty="0" err="1" smtClean="0"/>
              <a:t>postprocessing</a:t>
            </a:r>
            <a:r>
              <a:rPr lang="en-US" sz="1600" dirty="0" smtClean="0"/>
              <a:t> scientists spread across government, business, academia.</a:t>
            </a:r>
            <a:endParaRPr lang="en-US" dirty="0"/>
          </a:p>
        </p:txBody>
      </p:sp>
      <p:sp>
        <p:nvSpPr>
          <p:cNvPr id="11" name="Bent Arrow 10"/>
          <p:cNvSpPr/>
          <p:nvPr/>
        </p:nvSpPr>
        <p:spPr>
          <a:xfrm>
            <a:off x="1812879" y="2009341"/>
            <a:ext cx="396688" cy="22028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ent Arrow 11"/>
          <p:cNvSpPr/>
          <p:nvPr/>
        </p:nvSpPr>
        <p:spPr>
          <a:xfrm rot="16200000" flipH="1">
            <a:off x="2279734" y="1276743"/>
            <a:ext cx="313365" cy="24653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ent Arrow 12"/>
          <p:cNvSpPr/>
          <p:nvPr/>
        </p:nvSpPr>
        <p:spPr>
          <a:xfrm rot="16200000">
            <a:off x="2334492" y="6496286"/>
            <a:ext cx="230093" cy="22028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Bent Arrow 13"/>
          <p:cNvSpPr/>
          <p:nvPr/>
        </p:nvSpPr>
        <p:spPr>
          <a:xfrm flipH="1">
            <a:off x="9742570" y="1903382"/>
            <a:ext cx="313365" cy="24653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p:cNvCxnSpPr/>
          <p:nvPr/>
        </p:nvCxnSpPr>
        <p:spPr>
          <a:xfrm>
            <a:off x="2239566" y="1560066"/>
            <a:ext cx="0" cy="492708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742570" y="1573353"/>
            <a:ext cx="0" cy="492708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39566" y="1573353"/>
            <a:ext cx="7523108" cy="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219462" y="6481888"/>
            <a:ext cx="7523108" cy="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1165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225" y="466707"/>
            <a:ext cx="11280618" cy="1325563"/>
          </a:xfrm>
        </p:spPr>
        <p:txBody>
          <a:bodyPr/>
          <a:lstStyle/>
          <a:p>
            <a:r>
              <a:rPr lang="en-US" b="1" dirty="0" smtClean="0"/>
              <a:t>Community infrastructure recommendations (1): Build a community repository, and </a:t>
            </a:r>
            <a:r>
              <a:rPr lang="is-IS" b="1" dirty="0" smtClean="0"/>
              <a:t>…</a:t>
            </a:r>
            <a:endParaRPr lang="en-US" b="1" dirty="0"/>
          </a:p>
        </p:txBody>
      </p:sp>
      <p:sp>
        <p:nvSpPr>
          <p:cNvPr id="3" name="Content Placeholder 2"/>
          <p:cNvSpPr>
            <a:spLocks noGrp="1"/>
          </p:cNvSpPr>
          <p:nvPr>
            <p:ph idx="1"/>
          </p:nvPr>
        </p:nvSpPr>
        <p:spPr>
          <a:xfrm>
            <a:off x="623010" y="2039830"/>
            <a:ext cx="10515600" cy="4068960"/>
          </a:xfrm>
        </p:spPr>
        <p:txBody>
          <a:bodyPr>
            <a:normAutofit/>
          </a:bodyPr>
          <a:lstStyle/>
          <a:p>
            <a:pPr fontAlgn="base"/>
            <a:r>
              <a:rPr lang="en-US" dirty="0"/>
              <a:t>Establish modern, </a:t>
            </a:r>
            <a:r>
              <a:rPr lang="en-US" dirty="0" smtClean="0"/>
              <a:t>widely utilized </a:t>
            </a:r>
            <a:r>
              <a:rPr lang="en-US" dirty="0"/>
              <a:t>distributed </a:t>
            </a:r>
            <a:r>
              <a:rPr lang="en-US" dirty="0" smtClean="0"/>
              <a:t>repository and version </a:t>
            </a:r>
            <a:r>
              <a:rPr lang="en-US" dirty="0"/>
              <a:t>control </a:t>
            </a:r>
            <a:r>
              <a:rPr lang="en-US" dirty="0" smtClean="0"/>
              <a:t>system; </a:t>
            </a:r>
            <a:r>
              <a:rPr lang="en-US" dirty="0" err="1" smtClean="0"/>
              <a:t>Git</a:t>
            </a:r>
            <a:r>
              <a:rPr lang="en-US" dirty="0" smtClean="0"/>
              <a:t> </a:t>
            </a:r>
            <a:r>
              <a:rPr lang="en-US" dirty="0"/>
              <a:t>and GitHub </a:t>
            </a:r>
            <a:r>
              <a:rPr lang="en-US" dirty="0" smtClean="0"/>
              <a:t>are established industry standards.</a:t>
            </a:r>
          </a:p>
          <a:p>
            <a:pPr fontAlgn="base"/>
            <a:r>
              <a:rPr lang="en-US" dirty="0" smtClean="0"/>
              <a:t>Potential </a:t>
            </a:r>
            <a:r>
              <a:rPr lang="en-US" dirty="0"/>
              <a:t>tiers in the </a:t>
            </a:r>
            <a:r>
              <a:rPr lang="en-US" dirty="0" smtClean="0"/>
              <a:t>repository:</a:t>
            </a:r>
          </a:p>
          <a:p>
            <a:pPr lvl="1" fontAlgn="base"/>
            <a:r>
              <a:rPr lang="en-US" dirty="0" smtClean="0"/>
              <a:t>inner</a:t>
            </a:r>
            <a:r>
              <a:rPr lang="en-US" dirty="0"/>
              <a:t>: </a:t>
            </a:r>
            <a:r>
              <a:rPr lang="en-US" dirty="0" smtClean="0"/>
              <a:t>operational weather service, </a:t>
            </a:r>
            <a:r>
              <a:rPr lang="en-US" dirty="0"/>
              <a:t>closely </a:t>
            </a:r>
            <a:r>
              <a:rPr lang="en-US" dirty="0" smtClean="0"/>
              <a:t>maintained;</a:t>
            </a:r>
            <a:endParaRPr lang="en-US" dirty="0"/>
          </a:p>
          <a:p>
            <a:pPr lvl="1" fontAlgn="base"/>
            <a:r>
              <a:rPr lang="en-US" dirty="0" smtClean="0"/>
              <a:t>middle: undergoing testing for eventual transition to ops.</a:t>
            </a:r>
          </a:p>
          <a:p>
            <a:pPr lvl="1" fontAlgn="base"/>
            <a:r>
              <a:rPr lang="en-US" dirty="0" smtClean="0"/>
              <a:t>outer: </a:t>
            </a:r>
            <a:r>
              <a:rPr lang="en-US" dirty="0"/>
              <a:t>with comparative ease for external collaborators to use and </a:t>
            </a:r>
            <a:r>
              <a:rPr lang="en-US" dirty="0" smtClean="0"/>
              <a:t>modify.</a:t>
            </a:r>
          </a:p>
          <a:p>
            <a:pPr fontAlgn="base"/>
            <a:endParaRPr lang="en-US" dirty="0" smtClean="0"/>
          </a:p>
          <a:p>
            <a:pPr fontAlgn="base"/>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30</a:t>
            </a:fld>
            <a:endParaRPr lang="en-US"/>
          </a:p>
        </p:txBody>
      </p:sp>
    </p:spTree>
    <p:extLst>
      <p:ext uri="{BB962C8B-B14F-4D97-AF65-F5344CB8AC3E}">
        <p14:creationId xmlns:p14="http://schemas.microsoft.com/office/powerpoint/2010/main" val="4019049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713" y="293563"/>
            <a:ext cx="10043090" cy="613175"/>
          </a:xfrm>
        </p:spPr>
        <p:txBody>
          <a:bodyPr>
            <a:normAutofit fontScale="90000"/>
          </a:bodyPr>
          <a:lstStyle/>
          <a:p>
            <a:r>
              <a:rPr lang="en-US" sz="4000" b="1" dirty="0"/>
              <a:t>Possible repository configuration (c/o Tom </a:t>
            </a:r>
            <a:r>
              <a:rPr lang="en-US" sz="4000" b="1" dirty="0" err="1"/>
              <a:t>Auligné</a:t>
            </a:r>
            <a:r>
              <a:rPr lang="en-US" sz="4000" b="1" dirty="0"/>
              <a:t>)</a:t>
            </a:r>
            <a:endParaRPr lang="en-US" sz="4000" dirty="0"/>
          </a:p>
        </p:txBody>
      </p:sp>
      <p:sp>
        <p:nvSpPr>
          <p:cNvPr id="4" name="Slide Number Placeholder 3"/>
          <p:cNvSpPr>
            <a:spLocks noGrp="1"/>
          </p:cNvSpPr>
          <p:nvPr>
            <p:ph type="sldNum" sz="quarter" idx="12"/>
          </p:nvPr>
        </p:nvSpPr>
        <p:spPr/>
        <p:txBody>
          <a:bodyPr/>
          <a:lstStyle/>
          <a:p>
            <a:fld id="{BE57CC3B-1F15-3944-8EEB-F1F089217761}" type="slidenum">
              <a:rPr lang="en-US" smtClean="0"/>
              <a:t>31</a:t>
            </a:fld>
            <a:endParaRPr lang="en-US"/>
          </a:p>
        </p:txBody>
      </p:sp>
      <p:sp>
        <p:nvSpPr>
          <p:cNvPr id="5" name="Oval 4"/>
          <p:cNvSpPr/>
          <p:nvPr/>
        </p:nvSpPr>
        <p:spPr>
          <a:xfrm>
            <a:off x="1593700" y="1062457"/>
            <a:ext cx="8766704" cy="5556202"/>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065526" y="2108832"/>
            <a:ext cx="2158031" cy="1975497"/>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smtClean="0"/>
          </a:p>
          <a:p>
            <a:pPr algn="ctr"/>
            <a:r>
              <a:rPr lang="en-US" dirty="0" err="1" smtClean="0"/>
              <a:t>M</a:t>
            </a:r>
            <a:r>
              <a:rPr lang="en-US" dirty="0" err="1"/>
              <a:t>é</a:t>
            </a:r>
            <a:r>
              <a:rPr lang="en-US" dirty="0" err="1" smtClean="0"/>
              <a:t>téo</a:t>
            </a:r>
            <a:r>
              <a:rPr lang="en-US" dirty="0" smtClean="0"/>
              <a:t> France</a:t>
            </a:r>
            <a:endParaRPr lang="en-US" dirty="0"/>
          </a:p>
        </p:txBody>
      </p:sp>
      <p:sp>
        <p:nvSpPr>
          <p:cNvPr id="25" name="Can 24"/>
          <p:cNvSpPr/>
          <p:nvPr/>
        </p:nvSpPr>
        <p:spPr>
          <a:xfrm>
            <a:off x="2569894" y="2313051"/>
            <a:ext cx="1149291" cy="40949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Operations</a:t>
            </a:r>
            <a:endParaRPr lang="en-US" sz="1400" dirty="0"/>
          </a:p>
        </p:txBody>
      </p:sp>
      <p:sp>
        <p:nvSpPr>
          <p:cNvPr id="33" name="Oval 32"/>
          <p:cNvSpPr/>
          <p:nvPr/>
        </p:nvSpPr>
        <p:spPr>
          <a:xfrm>
            <a:off x="4758618" y="1384511"/>
            <a:ext cx="2158031" cy="1975497"/>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smtClean="0"/>
          </a:p>
          <a:p>
            <a:pPr algn="ctr"/>
            <a:r>
              <a:rPr lang="en-US" dirty="0" smtClean="0"/>
              <a:t>              NOAA</a:t>
            </a:r>
            <a:endParaRPr lang="en-US" dirty="0"/>
          </a:p>
        </p:txBody>
      </p:sp>
      <p:sp>
        <p:nvSpPr>
          <p:cNvPr id="34" name="Can 33"/>
          <p:cNvSpPr/>
          <p:nvPr/>
        </p:nvSpPr>
        <p:spPr>
          <a:xfrm>
            <a:off x="4997405" y="2185195"/>
            <a:ext cx="1551963" cy="40949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Development</a:t>
            </a:r>
            <a:endParaRPr lang="en-US" sz="1400" dirty="0"/>
          </a:p>
        </p:txBody>
      </p:sp>
      <p:sp>
        <p:nvSpPr>
          <p:cNvPr id="35" name="Can 34"/>
          <p:cNvSpPr/>
          <p:nvPr/>
        </p:nvSpPr>
        <p:spPr>
          <a:xfrm>
            <a:off x="5232297" y="1537536"/>
            <a:ext cx="1149291" cy="40949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Operations</a:t>
            </a:r>
            <a:endParaRPr lang="en-US" sz="1400" dirty="0"/>
          </a:p>
        </p:txBody>
      </p:sp>
      <p:sp>
        <p:nvSpPr>
          <p:cNvPr id="37" name="Can 36"/>
          <p:cNvSpPr/>
          <p:nvPr/>
        </p:nvSpPr>
        <p:spPr>
          <a:xfrm>
            <a:off x="2368559" y="3017636"/>
            <a:ext cx="1551963" cy="40949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Development</a:t>
            </a:r>
            <a:endParaRPr lang="en-US" sz="1400" dirty="0"/>
          </a:p>
        </p:txBody>
      </p:sp>
      <p:sp>
        <p:nvSpPr>
          <p:cNvPr id="39" name="Oval 38"/>
          <p:cNvSpPr/>
          <p:nvPr/>
        </p:nvSpPr>
        <p:spPr>
          <a:xfrm>
            <a:off x="7552816" y="1956432"/>
            <a:ext cx="2158031" cy="1975497"/>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endParaRPr lang="en-US" dirty="0" smtClean="0"/>
          </a:p>
          <a:p>
            <a:pPr algn="ctr"/>
            <a:endParaRPr lang="en-US" dirty="0" smtClean="0"/>
          </a:p>
          <a:p>
            <a:pPr algn="ctr"/>
            <a:r>
              <a:rPr lang="en-US" dirty="0" smtClean="0"/>
              <a:t>Met Office</a:t>
            </a:r>
            <a:endParaRPr lang="en-US" dirty="0"/>
          </a:p>
        </p:txBody>
      </p:sp>
      <p:sp>
        <p:nvSpPr>
          <p:cNvPr id="40" name="Can 39"/>
          <p:cNvSpPr/>
          <p:nvPr/>
        </p:nvSpPr>
        <p:spPr>
          <a:xfrm>
            <a:off x="7791603" y="2757116"/>
            <a:ext cx="1551963" cy="40949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Development</a:t>
            </a:r>
            <a:endParaRPr lang="en-US" sz="1400" dirty="0"/>
          </a:p>
        </p:txBody>
      </p:sp>
      <p:sp>
        <p:nvSpPr>
          <p:cNvPr id="41" name="Can 40"/>
          <p:cNvSpPr/>
          <p:nvPr/>
        </p:nvSpPr>
        <p:spPr>
          <a:xfrm>
            <a:off x="8026495" y="2109457"/>
            <a:ext cx="1149291" cy="409499"/>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Operations</a:t>
            </a:r>
            <a:endParaRPr lang="en-US" sz="1400" dirty="0"/>
          </a:p>
        </p:txBody>
      </p:sp>
      <p:cxnSp>
        <p:nvCxnSpPr>
          <p:cNvPr id="43" name="Straight Arrow Connector 42"/>
          <p:cNvCxnSpPr>
            <a:endCxn id="25" idx="3"/>
          </p:cNvCxnSpPr>
          <p:nvPr/>
        </p:nvCxnSpPr>
        <p:spPr>
          <a:xfrm flipV="1">
            <a:off x="3144539" y="2722550"/>
            <a:ext cx="1" cy="2950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5806941" y="1928003"/>
            <a:ext cx="1" cy="2950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8639404" y="2517800"/>
            <a:ext cx="1" cy="2950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8" name="Can 47"/>
          <p:cNvSpPr/>
          <p:nvPr/>
        </p:nvSpPr>
        <p:spPr>
          <a:xfrm>
            <a:off x="4639112" y="3607266"/>
            <a:ext cx="2432807" cy="94795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Central</a:t>
            </a:r>
          </a:p>
          <a:p>
            <a:pPr algn="ctr"/>
            <a:r>
              <a:rPr lang="en-US" dirty="0" smtClean="0"/>
              <a:t>Repository</a:t>
            </a:r>
            <a:endParaRPr lang="en-US" dirty="0"/>
          </a:p>
        </p:txBody>
      </p:sp>
      <p:sp>
        <p:nvSpPr>
          <p:cNvPr id="50" name="Can 49"/>
          <p:cNvSpPr/>
          <p:nvPr/>
        </p:nvSpPr>
        <p:spPr>
          <a:xfrm>
            <a:off x="2942706" y="4568204"/>
            <a:ext cx="1751465" cy="10453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University</a:t>
            </a:r>
            <a:endParaRPr lang="en-US" dirty="0"/>
          </a:p>
        </p:txBody>
      </p:sp>
      <p:sp>
        <p:nvSpPr>
          <p:cNvPr id="51" name="Can 50"/>
          <p:cNvSpPr/>
          <p:nvPr/>
        </p:nvSpPr>
        <p:spPr>
          <a:xfrm>
            <a:off x="5010667" y="5310998"/>
            <a:ext cx="1751465" cy="10453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Business</a:t>
            </a:r>
            <a:endParaRPr lang="en-US" dirty="0"/>
          </a:p>
        </p:txBody>
      </p:sp>
      <p:sp>
        <p:nvSpPr>
          <p:cNvPr id="52" name="Can 51"/>
          <p:cNvSpPr/>
          <p:nvPr/>
        </p:nvSpPr>
        <p:spPr>
          <a:xfrm>
            <a:off x="7102803" y="4578435"/>
            <a:ext cx="1751465" cy="10453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Government</a:t>
            </a:r>
          </a:p>
          <a:p>
            <a:pPr algn="ctr"/>
            <a:r>
              <a:rPr lang="en-US" dirty="0" smtClean="0"/>
              <a:t>Lab</a:t>
            </a:r>
            <a:endParaRPr lang="en-US" dirty="0"/>
          </a:p>
        </p:txBody>
      </p:sp>
      <p:cxnSp>
        <p:nvCxnSpPr>
          <p:cNvPr id="56" name="Straight Arrow Connector 55"/>
          <p:cNvCxnSpPr>
            <a:endCxn id="48" idx="0"/>
          </p:cNvCxnSpPr>
          <p:nvPr/>
        </p:nvCxnSpPr>
        <p:spPr>
          <a:xfrm>
            <a:off x="5806941" y="2616136"/>
            <a:ext cx="48575" cy="1228119"/>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endCxn id="48" idx="2"/>
          </p:cNvCxnSpPr>
          <p:nvPr/>
        </p:nvCxnSpPr>
        <p:spPr>
          <a:xfrm>
            <a:off x="3920522" y="3360008"/>
            <a:ext cx="718590" cy="721236"/>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endCxn id="48" idx="4"/>
          </p:cNvCxnSpPr>
          <p:nvPr/>
        </p:nvCxnSpPr>
        <p:spPr>
          <a:xfrm flipH="1">
            <a:off x="7071919" y="3096580"/>
            <a:ext cx="718590" cy="984664"/>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endCxn id="52" idx="1"/>
          </p:cNvCxnSpPr>
          <p:nvPr/>
        </p:nvCxnSpPr>
        <p:spPr>
          <a:xfrm>
            <a:off x="6911621" y="4262359"/>
            <a:ext cx="1066915" cy="316076"/>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48" idx="3"/>
            <a:endCxn id="51" idx="1"/>
          </p:cNvCxnSpPr>
          <p:nvPr/>
        </p:nvCxnSpPr>
        <p:spPr>
          <a:xfrm>
            <a:off x="5855516" y="4555222"/>
            <a:ext cx="30884" cy="755776"/>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50" idx="1"/>
          </p:cNvCxnSpPr>
          <p:nvPr/>
        </p:nvCxnSpPr>
        <p:spPr>
          <a:xfrm flipV="1">
            <a:off x="3818439" y="4252128"/>
            <a:ext cx="817205" cy="316076"/>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2475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513" y="130950"/>
            <a:ext cx="11280618" cy="1325563"/>
          </a:xfrm>
        </p:spPr>
        <p:txBody>
          <a:bodyPr/>
          <a:lstStyle/>
          <a:p>
            <a:r>
              <a:rPr lang="en-US" b="1" dirty="0" smtClean="0"/>
              <a:t>Community infrastructure recommendations (2)</a:t>
            </a:r>
            <a:endParaRPr lang="en-US" b="1" dirty="0"/>
          </a:p>
        </p:txBody>
      </p:sp>
      <p:sp>
        <p:nvSpPr>
          <p:cNvPr id="3" name="Content Placeholder 2"/>
          <p:cNvSpPr>
            <a:spLocks noGrp="1"/>
          </p:cNvSpPr>
          <p:nvPr>
            <p:ph idx="1"/>
          </p:nvPr>
        </p:nvSpPr>
        <p:spPr>
          <a:xfrm>
            <a:off x="808022" y="1456512"/>
            <a:ext cx="10515600" cy="5008581"/>
          </a:xfrm>
        </p:spPr>
        <p:txBody>
          <a:bodyPr>
            <a:normAutofit fontScale="85000" lnSpcReduction="20000"/>
          </a:bodyPr>
          <a:lstStyle/>
          <a:p>
            <a:pPr fontAlgn="base"/>
            <a:r>
              <a:rPr lang="en-US" dirty="0"/>
              <a:t>Establish governance plans to enable groups to work together and methods of making decisions</a:t>
            </a:r>
            <a:r>
              <a:rPr lang="en-US" baseline="30000" dirty="0"/>
              <a:t>1</a:t>
            </a:r>
            <a:r>
              <a:rPr lang="en-US" dirty="0"/>
              <a:t>.</a:t>
            </a:r>
          </a:p>
          <a:p>
            <a:pPr lvl="1" fontAlgn="base"/>
            <a:r>
              <a:rPr lang="en-US" dirty="0"/>
              <a:t>Institute a ticket-tracking system to monitor requested product improvements and their disposition.</a:t>
            </a:r>
          </a:p>
          <a:p>
            <a:pPr lvl="1" fontAlgn="base"/>
            <a:r>
              <a:rPr lang="en-US" dirty="0"/>
              <a:t>Establish process and allocate resources to manage incorporation of internal and external code contributions into the main repository, i.e., a change control board.</a:t>
            </a:r>
          </a:p>
          <a:p>
            <a:pPr fontAlgn="base"/>
            <a:r>
              <a:rPr lang="en-US" dirty="0" smtClean="0"/>
              <a:t>Establish requirements for metadata, tests, and documentation</a:t>
            </a:r>
            <a:r>
              <a:rPr lang="en-US" baseline="30000" dirty="0" smtClean="0"/>
              <a:t>1</a:t>
            </a:r>
            <a:r>
              <a:rPr lang="en-US" dirty="0" smtClean="0"/>
              <a:t>.</a:t>
            </a:r>
          </a:p>
          <a:p>
            <a:pPr fontAlgn="base"/>
            <a:r>
              <a:rPr lang="en-US" dirty="0" smtClean="0"/>
              <a:t>Establish common vocabulary and use it</a:t>
            </a:r>
            <a:r>
              <a:rPr lang="en-US" baseline="30000" dirty="0"/>
              <a:t>1</a:t>
            </a:r>
            <a:r>
              <a:rPr lang="en-US" dirty="0" smtClean="0"/>
              <a:t>.</a:t>
            </a:r>
          </a:p>
          <a:p>
            <a:pPr fontAlgn="base"/>
            <a:r>
              <a:rPr lang="en-US" dirty="0" smtClean="0"/>
              <a:t>Establish a centralized location for documentation and data access (e.g., </a:t>
            </a:r>
            <a:r>
              <a:rPr lang="en-US" dirty="0" err="1" smtClean="0"/>
              <a:t>data.gov</a:t>
            </a:r>
            <a:r>
              <a:rPr lang="en-US" dirty="0" smtClean="0"/>
              <a:t>).   Focus on a few core documents</a:t>
            </a:r>
            <a:r>
              <a:rPr lang="en-US" baseline="30000" dirty="0"/>
              <a:t>1</a:t>
            </a:r>
            <a:r>
              <a:rPr lang="en-US" dirty="0" smtClean="0"/>
              <a:t>. </a:t>
            </a:r>
          </a:p>
          <a:p>
            <a:pPr fontAlgn="base"/>
            <a:r>
              <a:rPr lang="en-US" dirty="0" smtClean="0"/>
              <a:t>Leverage work already done by </a:t>
            </a:r>
            <a:r>
              <a:rPr lang="en-US" dirty="0" smtClean="0">
                <a:hlinkClick r:id="rId2"/>
              </a:rPr>
              <a:t>18F</a:t>
            </a:r>
            <a:r>
              <a:rPr lang="en-US" dirty="0" smtClean="0"/>
              <a:t> (digital government), as well as work with them on creating guidelines and standards</a:t>
            </a:r>
            <a:r>
              <a:rPr lang="en-US" baseline="30000" dirty="0"/>
              <a:t>1</a:t>
            </a:r>
            <a:r>
              <a:rPr lang="en-US" dirty="0" smtClean="0"/>
              <a:t>.</a:t>
            </a:r>
          </a:p>
          <a:p>
            <a:pPr fontAlgn="base"/>
            <a:r>
              <a:rPr lang="en-US" dirty="0" smtClean="0"/>
              <a:t>Work with the community to determine two or three modern common data formats that should be used (e.g., </a:t>
            </a:r>
            <a:r>
              <a:rPr lang="en-US" dirty="0" err="1" smtClean="0"/>
              <a:t>netCDF</a:t>
            </a:r>
            <a:r>
              <a:rPr lang="en-US" dirty="0" smtClean="0"/>
              <a:t>, HDF, </a:t>
            </a:r>
            <a:r>
              <a:rPr lang="en-US" dirty="0" err="1" smtClean="0"/>
              <a:t>geoJSON</a:t>
            </a:r>
            <a:r>
              <a:rPr lang="en-US" dirty="0" smtClean="0"/>
              <a:t>) that will satisfy operational, research, collaboration, and archival purposes</a:t>
            </a:r>
            <a:r>
              <a:rPr lang="en-US" baseline="30000" dirty="0"/>
              <a:t>1</a:t>
            </a:r>
            <a:r>
              <a:rPr lang="en-US" dirty="0" smtClean="0"/>
              <a:t>.</a:t>
            </a:r>
          </a:p>
          <a:p>
            <a:pPr fontAlgn="base"/>
            <a:r>
              <a:rPr lang="en-US" dirty="0" smtClean="0"/>
              <a:t>Provide assistance to collaborators</a:t>
            </a:r>
            <a:r>
              <a:rPr lang="en-US" baseline="30000" dirty="0"/>
              <a:t>1</a:t>
            </a:r>
            <a:r>
              <a:rPr lang="en-US" dirty="0" smtClean="0"/>
              <a:t>.</a:t>
            </a:r>
          </a:p>
          <a:p>
            <a:pPr lvl="1" fontAlgn="base"/>
            <a:endParaRPr lang="en-US" dirty="0"/>
          </a:p>
          <a:p>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32</a:t>
            </a:fld>
            <a:endParaRPr lang="en-US"/>
          </a:p>
        </p:txBody>
      </p:sp>
      <p:sp>
        <p:nvSpPr>
          <p:cNvPr id="5" name="TextBox 4"/>
          <p:cNvSpPr txBox="1"/>
          <p:nvPr/>
        </p:nvSpPr>
        <p:spPr>
          <a:xfrm>
            <a:off x="157162" y="6517480"/>
            <a:ext cx="10326545" cy="276999"/>
          </a:xfrm>
          <a:prstGeom prst="rect">
            <a:avLst/>
          </a:prstGeom>
          <a:noFill/>
        </p:spPr>
        <p:txBody>
          <a:bodyPr wrap="none" rtlCol="0">
            <a:spAutoFit/>
          </a:bodyPr>
          <a:lstStyle/>
          <a:p>
            <a:r>
              <a:rPr lang="en-US" sz="1200" baseline="30000" dirty="0" smtClean="0"/>
              <a:t>1</a:t>
            </a:r>
            <a:r>
              <a:rPr lang="en-US" sz="1200" dirty="0" smtClean="0"/>
              <a:t> Tom </a:t>
            </a:r>
            <a:r>
              <a:rPr lang="en-US" sz="1200" dirty="0" err="1" smtClean="0"/>
              <a:t>Auligné</a:t>
            </a:r>
            <a:r>
              <a:rPr lang="en-US" sz="1200" dirty="0" smtClean="0"/>
              <a:t> calls this “entropy management” for his proposed data assimilation code refactor, and envisions a team to govern this; we suggest something similar.</a:t>
            </a:r>
            <a:endParaRPr lang="en-US" sz="1200" dirty="0"/>
          </a:p>
        </p:txBody>
      </p:sp>
    </p:spTree>
    <p:extLst>
      <p:ext uri="{BB962C8B-B14F-4D97-AF65-F5344CB8AC3E}">
        <p14:creationId xmlns:p14="http://schemas.microsoft.com/office/powerpoint/2010/main" val="15298783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Conclusions</a:t>
            </a:r>
            <a:endParaRPr lang="en-US" b="1" dirty="0"/>
          </a:p>
        </p:txBody>
      </p:sp>
      <p:sp>
        <p:nvSpPr>
          <p:cNvPr id="3" name="Content Placeholder 2"/>
          <p:cNvSpPr>
            <a:spLocks noGrp="1"/>
          </p:cNvSpPr>
          <p:nvPr>
            <p:ph idx="1"/>
          </p:nvPr>
        </p:nvSpPr>
        <p:spPr/>
        <p:txBody>
          <a:bodyPr/>
          <a:lstStyle/>
          <a:p>
            <a:r>
              <a:rPr lang="en-US" sz="3200" dirty="0" smtClean="0"/>
              <a:t>Hire professional statisticians</a:t>
            </a:r>
          </a:p>
          <a:p>
            <a:r>
              <a:rPr lang="en-US" sz="3200" dirty="0" smtClean="0"/>
              <a:t>Inter-compare algorithms more, and use the best.</a:t>
            </a:r>
          </a:p>
          <a:p>
            <a:r>
              <a:rPr lang="en-US" sz="3200" dirty="0" smtClean="0"/>
              <a:t>Improve training data source (retrospective forecasts, unbiased analyses).</a:t>
            </a:r>
          </a:p>
          <a:p>
            <a:r>
              <a:rPr lang="en-US" sz="3200" dirty="0" smtClean="0"/>
              <a:t>Bring the computing to the data rather than disseminate raw guidance widely.</a:t>
            </a:r>
          </a:p>
          <a:p>
            <a:r>
              <a:rPr lang="en-US" sz="3200" dirty="0" smtClean="0"/>
              <a:t>Build a community, share algorithms, test and real-time data.</a:t>
            </a:r>
          </a:p>
          <a:p>
            <a:endParaRPr lang="en-US" dirty="0"/>
          </a:p>
        </p:txBody>
      </p:sp>
      <p:sp>
        <p:nvSpPr>
          <p:cNvPr id="4" name="Slide Number Placeholder 3"/>
          <p:cNvSpPr>
            <a:spLocks noGrp="1"/>
          </p:cNvSpPr>
          <p:nvPr>
            <p:ph type="sldNum" sz="quarter" idx="12"/>
          </p:nvPr>
        </p:nvSpPr>
        <p:spPr/>
        <p:txBody>
          <a:bodyPr/>
          <a:lstStyle/>
          <a:p>
            <a:fld id="{BE57CC3B-1F15-3944-8EEB-F1F089217761}" type="slidenum">
              <a:rPr lang="en-US" smtClean="0"/>
              <a:t>33</a:t>
            </a:fld>
            <a:endParaRPr lang="en-US"/>
          </a:p>
        </p:txBody>
      </p:sp>
    </p:spTree>
    <p:extLst>
      <p:ext uri="{BB962C8B-B14F-4D97-AF65-F5344CB8AC3E}">
        <p14:creationId xmlns:p14="http://schemas.microsoft.com/office/powerpoint/2010/main" val="1862293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8622"/>
            <a:ext cx="10515600" cy="784167"/>
          </a:xfrm>
        </p:spPr>
        <p:txBody>
          <a:bodyPr/>
          <a:lstStyle/>
          <a:p>
            <a:r>
              <a:rPr lang="en-US" b="1" dirty="0" smtClean="0"/>
              <a:t>Supplemental locations example</a:t>
            </a:r>
            <a:endParaRPr lang="en-US" b="1" dirty="0"/>
          </a:p>
        </p:txBody>
      </p:sp>
      <p:sp>
        <p:nvSpPr>
          <p:cNvPr id="4" name="Slide Number Placeholder 3"/>
          <p:cNvSpPr>
            <a:spLocks noGrp="1"/>
          </p:cNvSpPr>
          <p:nvPr>
            <p:ph type="sldNum" sz="quarter" idx="12"/>
          </p:nvPr>
        </p:nvSpPr>
        <p:spPr/>
        <p:txBody>
          <a:bodyPr/>
          <a:lstStyle/>
          <a:p>
            <a:fld id="{BE57CC3B-1F15-3944-8EEB-F1F089217761}" type="slidenum">
              <a:rPr lang="en-US" smtClean="0"/>
              <a:t>34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3480"/>
            <a:ext cx="8966433" cy="5877995"/>
          </a:xfrm>
          <a:prstGeom prst="rect">
            <a:avLst/>
          </a:prstGeom>
        </p:spPr>
      </p:pic>
      <p:sp>
        <p:nvSpPr>
          <p:cNvPr id="6" name="TextBox 5"/>
          <p:cNvSpPr txBox="1"/>
          <p:nvPr/>
        </p:nvSpPr>
        <p:spPr>
          <a:xfrm>
            <a:off x="8753665" y="1275127"/>
            <a:ext cx="2600135" cy="5078313"/>
          </a:xfrm>
          <a:prstGeom prst="rect">
            <a:avLst/>
          </a:prstGeom>
          <a:noFill/>
        </p:spPr>
        <p:txBody>
          <a:bodyPr wrap="none" rtlCol="0">
            <a:spAutoFit/>
          </a:bodyPr>
          <a:lstStyle/>
          <a:p>
            <a:r>
              <a:rPr lang="en-US" dirty="0" smtClean="0"/>
              <a:t>For each model grid point</a:t>
            </a:r>
          </a:p>
          <a:p>
            <a:r>
              <a:rPr lang="en-US" dirty="0" smtClean="0"/>
              <a:t>or station, identify other</a:t>
            </a:r>
          </a:p>
          <a:p>
            <a:r>
              <a:rPr lang="en-US" dirty="0" smtClean="0"/>
              <a:t>locations with similar </a:t>
            </a:r>
          </a:p>
          <a:p>
            <a:r>
              <a:rPr lang="en-US" dirty="0" smtClean="0"/>
              <a:t>climatology and terrain </a:t>
            </a:r>
          </a:p>
          <a:p>
            <a:r>
              <a:rPr lang="en-US" dirty="0" smtClean="0"/>
              <a:t>characteristics. </a:t>
            </a:r>
          </a:p>
          <a:p>
            <a:endParaRPr lang="en-US" dirty="0"/>
          </a:p>
          <a:p>
            <a:r>
              <a:rPr lang="en-US" dirty="0" smtClean="0"/>
              <a:t>Then train the statistical </a:t>
            </a:r>
          </a:p>
          <a:p>
            <a:r>
              <a:rPr lang="en-US" dirty="0" smtClean="0"/>
              <a:t>model for this grid point </a:t>
            </a:r>
          </a:p>
          <a:p>
            <a:r>
              <a:rPr lang="en-US" dirty="0" smtClean="0"/>
              <a:t>using data from the </a:t>
            </a:r>
          </a:p>
          <a:p>
            <a:r>
              <a:rPr lang="en-US" dirty="0" smtClean="0"/>
              <a:t>supplemental locations.</a:t>
            </a:r>
          </a:p>
          <a:p>
            <a:endParaRPr lang="en-US" dirty="0"/>
          </a:p>
          <a:p>
            <a:r>
              <a:rPr lang="en-US" dirty="0" smtClean="0"/>
              <a:t>Unique supplemental</a:t>
            </a:r>
          </a:p>
          <a:p>
            <a:r>
              <a:rPr lang="en-US" dirty="0" smtClean="0"/>
              <a:t>locations pre-defined for </a:t>
            </a:r>
          </a:p>
          <a:p>
            <a:r>
              <a:rPr lang="en-US" dirty="0" smtClean="0"/>
              <a:t>each grid point in the</a:t>
            </a:r>
          </a:p>
          <a:p>
            <a:r>
              <a:rPr lang="en-US" dirty="0" smtClean="0"/>
              <a:t>domain.</a:t>
            </a:r>
          </a:p>
          <a:p>
            <a:endParaRPr lang="en-US" dirty="0"/>
          </a:p>
          <a:p>
            <a:r>
              <a:rPr lang="en-US" dirty="0" smtClean="0"/>
              <a:t>More </a:t>
            </a:r>
            <a:r>
              <a:rPr lang="en-US" dirty="0" smtClean="0">
                <a:hlinkClick r:id="rId3"/>
              </a:rPr>
              <a:t>here</a:t>
            </a:r>
            <a:r>
              <a:rPr lang="en-US" dirty="0" smtClean="0"/>
              <a:t>.</a:t>
            </a:r>
          </a:p>
          <a:p>
            <a:endParaRPr lang="en-US" dirty="0"/>
          </a:p>
        </p:txBody>
      </p:sp>
    </p:spTree>
    <p:extLst>
      <p:ext uri="{BB962C8B-B14F-4D97-AF65-F5344CB8AC3E}">
        <p14:creationId xmlns:p14="http://schemas.microsoft.com/office/powerpoint/2010/main" val="1028850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312" y="123079"/>
            <a:ext cx="10912288" cy="683746"/>
          </a:xfrm>
        </p:spPr>
        <p:txBody>
          <a:bodyPr>
            <a:normAutofit/>
          </a:bodyPr>
          <a:lstStyle/>
          <a:p>
            <a:r>
              <a:rPr lang="en-US" sz="4000" b="1" dirty="0" smtClean="0"/>
              <a:t>Assumed boundary conditions for </a:t>
            </a:r>
            <a:r>
              <a:rPr lang="en-US" sz="4000" b="1" dirty="0" err="1" smtClean="0"/>
              <a:t>postprocessing</a:t>
            </a:r>
            <a:r>
              <a:rPr lang="en-US" sz="4000" b="1" dirty="0" smtClean="0"/>
              <a:t>.</a:t>
            </a:r>
            <a:endParaRPr lang="en-US" sz="4000" b="1" dirty="0"/>
          </a:p>
        </p:txBody>
      </p:sp>
      <p:sp>
        <p:nvSpPr>
          <p:cNvPr id="4" name="Slide Number Placeholder 3"/>
          <p:cNvSpPr>
            <a:spLocks noGrp="1"/>
          </p:cNvSpPr>
          <p:nvPr>
            <p:ph type="sldNum" sz="quarter" idx="12"/>
          </p:nvPr>
        </p:nvSpPr>
        <p:spPr/>
        <p:txBody>
          <a:bodyPr/>
          <a:lstStyle/>
          <a:p>
            <a:fld id="{BE57CC3B-1F15-3944-8EEB-F1F089217761}" type="slidenum">
              <a:rPr lang="en-US" smtClean="0"/>
              <a:t>4</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897" y="1560066"/>
            <a:ext cx="7520777" cy="4940373"/>
          </a:xfrm>
          <a:prstGeom prst="rect">
            <a:avLst/>
          </a:prstGeom>
        </p:spPr>
      </p:pic>
      <p:sp>
        <p:nvSpPr>
          <p:cNvPr id="6" name="TextBox 5"/>
          <p:cNvSpPr txBox="1"/>
          <p:nvPr/>
        </p:nvSpPr>
        <p:spPr>
          <a:xfrm>
            <a:off x="2559681" y="1101363"/>
            <a:ext cx="7097071" cy="338554"/>
          </a:xfrm>
          <a:prstGeom prst="rect">
            <a:avLst/>
          </a:prstGeom>
          <a:noFill/>
        </p:spPr>
        <p:txBody>
          <a:bodyPr wrap="none" rtlCol="0">
            <a:spAutoFit/>
          </a:bodyPr>
          <a:lstStyle/>
          <a:p>
            <a:r>
              <a:rPr lang="en-US" sz="1600" dirty="0" smtClean="0"/>
              <a:t>Stable, not radically increasing funding for </a:t>
            </a:r>
            <a:r>
              <a:rPr lang="en-US" sz="1600" dirty="0" err="1" smtClean="0"/>
              <a:t>postprocessing</a:t>
            </a:r>
            <a:r>
              <a:rPr lang="en-US" sz="1600" dirty="0" smtClean="0"/>
              <a:t> R&amp;D in weather services.</a:t>
            </a:r>
          </a:p>
        </p:txBody>
      </p:sp>
      <p:sp>
        <p:nvSpPr>
          <p:cNvPr id="7" name="TextBox 6"/>
          <p:cNvSpPr txBox="1"/>
          <p:nvPr/>
        </p:nvSpPr>
        <p:spPr>
          <a:xfrm>
            <a:off x="9762674" y="2149912"/>
            <a:ext cx="1278748" cy="2585323"/>
          </a:xfrm>
          <a:prstGeom prst="rect">
            <a:avLst/>
          </a:prstGeom>
          <a:noFill/>
        </p:spPr>
        <p:txBody>
          <a:bodyPr wrap="none" rtlCol="0">
            <a:spAutoFit/>
          </a:bodyPr>
          <a:lstStyle/>
          <a:p>
            <a:r>
              <a:rPr lang="en-US" dirty="0" smtClean="0"/>
              <a:t>Different </a:t>
            </a:r>
          </a:p>
          <a:p>
            <a:r>
              <a:rPr lang="en-US" dirty="0" smtClean="0"/>
              <a:t>users will</a:t>
            </a:r>
          </a:p>
          <a:p>
            <a:r>
              <a:rPr lang="en-US" dirty="0" smtClean="0"/>
              <a:t>want </a:t>
            </a:r>
          </a:p>
          <a:p>
            <a:r>
              <a:rPr lang="en-US" dirty="0" smtClean="0"/>
              <a:t>different </a:t>
            </a:r>
          </a:p>
          <a:p>
            <a:r>
              <a:rPr lang="en-US" dirty="0" smtClean="0"/>
              <a:t>products,</a:t>
            </a:r>
          </a:p>
          <a:p>
            <a:r>
              <a:rPr lang="en-US" dirty="0" smtClean="0"/>
              <a:t>prefer data </a:t>
            </a:r>
          </a:p>
          <a:p>
            <a:r>
              <a:rPr lang="en-US" dirty="0" smtClean="0"/>
              <a:t>presented </a:t>
            </a:r>
          </a:p>
          <a:p>
            <a:r>
              <a:rPr lang="en-US" dirty="0" smtClean="0"/>
              <a:t>in different </a:t>
            </a:r>
          </a:p>
          <a:p>
            <a:r>
              <a:rPr lang="en-US" dirty="0" smtClean="0"/>
              <a:t>ways.</a:t>
            </a:r>
          </a:p>
        </p:txBody>
      </p:sp>
      <p:sp>
        <p:nvSpPr>
          <p:cNvPr id="8" name="TextBox 7"/>
          <p:cNvSpPr txBox="1"/>
          <p:nvPr/>
        </p:nvSpPr>
        <p:spPr>
          <a:xfrm>
            <a:off x="869832" y="2191871"/>
            <a:ext cx="1369734" cy="3139321"/>
          </a:xfrm>
          <a:prstGeom prst="rect">
            <a:avLst/>
          </a:prstGeom>
          <a:noFill/>
        </p:spPr>
        <p:txBody>
          <a:bodyPr wrap="none" rtlCol="0">
            <a:spAutoFit/>
          </a:bodyPr>
          <a:lstStyle/>
          <a:p>
            <a:pPr algn="r"/>
            <a:r>
              <a:rPr lang="en-US" dirty="0" smtClean="0"/>
              <a:t>Forecast </a:t>
            </a:r>
          </a:p>
          <a:p>
            <a:pPr algn="r"/>
            <a:r>
              <a:rPr lang="en-US" dirty="0" smtClean="0"/>
              <a:t>data will</a:t>
            </a:r>
          </a:p>
          <a:p>
            <a:pPr algn="r"/>
            <a:r>
              <a:rPr lang="en-US" dirty="0" smtClean="0"/>
              <a:t>continue</a:t>
            </a:r>
          </a:p>
          <a:p>
            <a:pPr algn="r"/>
            <a:r>
              <a:rPr lang="en-US" dirty="0" smtClean="0"/>
              <a:t>to be </a:t>
            </a:r>
          </a:p>
          <a:p>
            <a:pPr algn="r"/>
            <a:r>
              <a:rPr lang="en-US" dirty="0" smtClean="0"/>
              <a:t>easier to </a:t>
            </a:r>
          </a:p>
          <a:p>
            <a:pPr algn="r"/>
            <a:r>
              <a:rPr lang="en-US" dirty="0" smtClean="0"/>
              <a:t>produce </a:t>
            </a:r>
          </a:p>
          <a:p>
            <a:pPr algn="r"/>
            <a:r>
              <a:rPr lang="en-US" dirty="0" smtClean="0"/>
              <a:t>than</a:t>
            </a:r>
            <a:r>
              <a:rPr lang="en-US" dirty="0"/>
              <a:t> </a:t>
            </a:r>
            <a:r>
              <a:rPr lang="en-US" dirty="0" smtClean="0"/>
              <a:t>it will</a:t>
            </a:r>
          </a:p>
          <a:p>
            <a:pPr algn="r"/>
            <a:r>
              <a:rPr lang="en-US" dirty="0" smtClean="0"/>
              <a:t>be to </a:t>
            </a:r>
          </a:p>
          <a:p>
            <a:pPr algn="r"/>
            <a:r>
              <a:rPr lang="en-US" dirty="0" smtClean="0"/>
              <a:t>archive </a:t>
            </a:r>
          </a:p>
          <a:p>
            <a:pPr algn="r"/>
            <a:r>
              <a:rPr lang="en-US" dirty="0" smtClean="0"/>
              <a:t>and </a:t>
            </a:r>
          </a:p>
          <a:p>
            <a:pPr algn="r"/>
            <a:r>
              <a:rPr lang="en-US" dirty="0" smtClean="0"/>
              <a:t>disseminate.</a:t>
            </a:r>
            <a:endParaRPr lang="en-US" dirty="0"/>
          </a:p>
        </p:txBody>
      </p:sp>
      <p:sp>
        <p:nvSpPr>
          <p:cNvPr id="10" name="TextBox 9"/>
          <p:cNvSpPr txBox="1"/>
          <p:nvPr/>
        </p:nvSpPr>
        <p:spPr>
          <a:xfrm>
            <a:off x="2559681" y="6487152"/>
            <a:ext cx="7476149" cy="338554"/>
          </a:xfrm>
          <a:prstGeom prst="rect">
            <a:avLst/>
          </a:prstGeom>
          <a:noFill/>
        </p:spPr>
        <p:txBody>
          <a:bodyPr wrap="none" rtlCol="0">
            <a:spAutoFit/>
          </a:bodyPr>
          <a:lstStyle/>
          <a:p>
            <a:r>
              <a:rPr lang="en-US" sz="1600" dirty="0" smtClean="0"/>
              <a:t>Community of </a:t>
            </a:r>
            <a:r>
              <a:rPr lang="en-US" sz="1600" dirty="0" err="1" smtClean="0"/>
              <a:t>postprocessing</a:t>
            </a:r>
            <a:r>
              <a:rPr lang="en-US" sz="1600" dirty="0" smtClean="0"/>
              <a:t> scientists spread across government, business, academia.</a:t>
            </a:r>
            <a:endParaRPr lang="en-US" dirty="0"/>
          </a:p>
        </p:txBody>
      </p:sp>
      <p:sp>
        <p:nvSpPr>
          <p:cNvPr id="11" name="Bent Arrow 10"/>
          <p:cNvSpPr/>
          <p:nvPr/>
        </p:nvSpPr>
        <p:spPr>
          <a:xfrm>
            <a:off x="1812879" y="2009341"/>
            <a:ext cx="396688" cy="22028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ent Arrow 11"/>
          <p:cNvSpPr/>
          <p:nvPr/>
        </p:nvSpPr>
        <p:spPr>
          <a:xfrm rot="16200000" flipH="1">
            <a:off x="2279734" y="1276743"/>
            <a:ext cx="313365" cy="24653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ent Arrow 12"/>
          <p:cNvSpPr/>
          <p:nvPr/>
        </p:nvSpPr>
        <p:spPr>
          <a:xfrm rot="16200000">
            <a:off x="2334492" y="6496286"/>
            <a:ext cx="230093" cy="22028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Bent Arrow 13"/>
          <p:cNvSpPr/>
          <p:nvPr/>
        </p:nvSpPr>
        <p:spPr>
          <a:xfrm flipH="1">
            <a:off x="9742570" y="1903382"/>
            <a:ext cx="313365" cy="24653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p:cNvCxnSpPr/>
          <p:nvPr/>
        </p:nvCxnSpPr>
        <p:spPr>
          <a:xfrm>
            <a:off x="2239566" y="1560066"/>
            <a:ext cx="0" cy="492708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742570" y="1573353"/>
            <a:ext cx="0" cy="492708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39566" y="1573353"/>
            <a:ext cx="7523108" cy="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219462" y="6481888"/>
            <a:ext cx="7523108" cy="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040145" y="3703431"/>
            <a:ext cx="3847626" cy="1001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152118" y="3761531"/>
            <a:ext cx="3843424" cy="923330"/>
          </a:xfrm>
          <a:prstGeom prst="rect">
            <a:avLst/>
          </a:prstGeom>
          <a:noFill/>
        </p:spPr>
        <p:txBody>
          <a:bodyPr wrap="none" rtlCol="0">
            <a:spAutoFit/>
          </a:bodyPr>
          <a:lstStyle/>
          <a:p>
            <a:r>
              <a:rPr lang="en-US" dirty="0" smtClean="0">
                <a:solidFill>
                  <a:schemeClr val="bg1"/>
                </a:solidFill>
              </a:rPr>
              <a:t>Are there ways to better leverage R&amp;D </a:t>
            </a:r>
          </a:p>
          <a:p>
            <a:r>
              <a:rPr lang="en-US" dirty="0" smtClean="0">
                <a:solidFill>
                  <a:schemeClr val="bg1"/>
                </a:solidFill>
              </a:rPr>
              <a:t>done by other weather services, </a:t>
            </a:r>
          </a:p>
          <a:p>
            <a:r>
              <a:rPr lang="en-US" dirty="0" smtClean="0">
                <a:solidFill>
                  <a:schemeClr val="bg1"/>
                </a:solidFill>
              </a:rPr>
              <a:t>companies, and universities?</a:t>
            </a:r>
            <a:endParaRPr lang="en-US" dirty="0">
              <a:solidFill>
                <a:schemeClr val="bg1"/>
              </a:solidFill>
            </a:endParaRPr>
          </a:p>
        </p:txBody>
      </p:sp>
      <p:cxnSp>
        <p:nvCxnSpPr>
          <p:cNvPr id="19" name="Straight Arrow Connector 18"/>
          <p:cNvCxnSpPr>
            <a:endCxn id="9" idx="0"/>
          </p:cNvCxnSpPr>
          <p:nvPr/>
        </p:nvCxnSpPr>
        <p:spPr>
          <a:xfrm>
            <a:off x="5893348" y="1439917"/>
            <a:ext cx="70610" cy="2263514"/>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5" idx="2"/>
            <a:endCxn id="9" idx="2"/>
          </p:cNvCxnSpPr>
          <p:nvPr/>
        </p:nvCxnSpPr>
        <p:spPr>
          <a:xfrm flipH="1" flipV="1">
            <a:off x="5963958" y="4705032"/>
            <a:ext cx="38328" cy="1795407"/>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1762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312" y="123079"/>
            <a:ext cx="10912288" cy="683746"/>
          </a:xfrm>
        </p:spPr>
        <p:txBody>
          <a:bodyPr>
            <a:normAutofit/>
          </a:bodyPr>
          <a:lstStyle/>
          <a:p>
            <a:r>
              <a:rPr lang="en-US" sz="4000" b="1" dirty="0" smtClean="0"/>
              <a:t>Assumed boundary conditions for </a:t>
            </a:r>
            <a:r>
              <a:rPr lang="en-US" sz="4000" b="1" dirty="0" err="1" smtClean="0"/>
              <a:t>postprocessing</a:t>
            </a:r>
            <a:r>
              <a:rPr lang="en-US" sz="4000" b="1" dirty="0" smtClean="0"/>
              <a:t>.</a:t>
            </a:r>
            <a:endParaRPr lang="en-US" sz="4000" b="1" dirty="0"/>
          </a:p>
        </p:txBody>
      </p:sp>
      <p:sp>
        <p:nvSpPr>
          <p:cNvPr id="4" name="Slide Number Placeholder 3"/>
          <p:cNvSpPr>
            <a:spLocks noGrp="1"/>
          </p:cNvSpPr>
          <p:nvPr>
            <p:ph type="sldNum" sz="quarter" idx="12"/>
          </p:nvPr>
        </p:nvSpPr>
        <p:spPr/>
        <p:txBody>
          <a:bodyPr/>
          <a:lstStyle/>
          <a:p>
            <a:fld id="{BE57CC3B-1F15-3944-8EEB-F1F089217761}" type="slidenum">
              <a:rPr lang="en-US" smtClean="0"/>
              <a:t>5</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897" y="1560066"/>
            <a:ext cx="7520777" cy="4940373"/>
          </a:xfrm>
          <a:prstGeom prst="rect">
            <a:avLst/>
          </a:prstGeom>
        </p:spPr>
      </p:pic>
      <p:sp>
        <p:nvSpPr>
          <p:cNvPr id="6" name="TextBox 5"/>
          <p:cNvSpPr txBox="1"/>
          <p:nvPr/>
        </p:nvSpPr>
        <p:spPr>
          <a:xfrm>
            <a:off x="2559681" y="1101363"/>
            <a:ext cx="7097071" cy="338554"/>
          </a:xfrm>
          <a:prstGeom prst="rect">
            <a:avLst/>
          </a:prstGeom>
          <a:noFill/>
        </p:spPr>
        <p:txBody>
          <a:bodyPr wrap="none" rtlCol="0">
            <a:spAutoFit/>
          </a:bodyPr>
          <a:lstStyle/>
          <a:p>
            <a:r>
              <a:rPr lang="en-US" sz="1600" dirty="0" smtClean="0"/>
              <a:t>Stable, not radically increasing funding for </a:t>
            </a:r>
            <a:r>
              <a:rPr lang="en-US" sz="1600" dirty="0" err="1" smtClean="0"/>
              <a:t>postprocessing</a:t>
            </a:r>
            <a:r>
              <a:rPr lang="en-US" sz="1600" dirty="0" smtClean="0"/>
              <a:t> R&amp;D in weather services.</a:t>
            </a:r>
          </a:p>
        </p:txBody>
      </p:sp>
      <p:sp>
        <p:nvSpPr>
          <p:cNvPr id="7" name="TextBox 6"/>
          <p:cNvSpPr txBox="1"/>
          <p:nvPr/>
        </p:nvSpPr>
        <p:spPr>
          <a:xfrm>
            <a:off x="9762674" y="2149912"/>
            <a:ext cx="1461554" cy="4247317"/>
          </a:xfrm>
          <a:prstGeom prst="rect">
            <a:avLst/>
          </a:prstGeom>
          <a:noFill/>
        </p:spPr>
        <p:txBody>
          <a:bodyPr wrap="none" rtlCol="0">
            <a:spAutoFit/>
          </a:bodyPr>
          <a:lstStyle/>
          <a:p>
            <a:r>
              <a:rPr lang="en-US" dirty="0" smtClean="0"/>
              <a:t>Different </a:t>
            </a:r>
          </a:p>
          <a:p>
            <a:r>
              <a:rPr lang="en-US" dirty="0" smtClean="0"/>
              <a:t>users will</a:t>
            </a:r>
          </a:p>
          <a:p>
            <a:r>
              <a:rPr lang="en-US" dirty="0" smtClean="0"/>
              <a:t>want </a:t>
            </a:r>
          </a:p>
          <a:p>
            <a:r>
              <a:rPr lang="en-US" dirty="0" smtClean="0"/>
              <a:t>different </a:t>
            </a:r>
          </a:p>
          <a:p>
            <a:r>
              <a:rPr lang="en-US" dirty="0" smtClean="0"/>
              <a:t>products,</a:t>
            </a:r>
          </a:p>
          <a:p>
            <a:r>
              <a:rPr lang="en-US" dirty="0" smtClean="0"/>
              <a:t>prefer data </a:t>
            </a:r>
          </a:p>
          <a:p>
            <a:r>
              <a:rPr lang="en-US" dirty="0" smtClean="0"/>
              <a:t>presented </a:t>
            </a:r>
          </a:p>
          <a:p>
            <a:r>
              <a:rPr lang="en-US" dirty="0" smtClean="0"/>
              <a:t>in different </a:t>
            </a:r>
          </a:p>
          <a:p>
            <a:r>
              <a:rPr lang="en-US" dirty="0" smtClean="0"/>
              <a:t>ways.</a:t>
            </a:r>
          </a:p>
          <a:p>
            <a:endParaRPr lang="en-US" dirty="0"/>
          </a:p>
          <a:p>
            <a:r>
              <a:rPr lang="en-US" dirty="0" smtClean="0"/>
              <a:t>(a role for</a:t>
            </a:r>
          </a:p>
          <a:p>
            <a:r>
              <a:rPr lang="en-US" dirty="0" smtClean="0"/>
              <a:t>both weather</a:t>
            </a:r>
          </a:p>
          <a:p>
            <a:r>
              <a:rPr lang="en-US" dirty="0" smtClean="0"/>
              <a:t>services and</a:t>
            </a:r>
          </a:p>
          <a:p>
            <a:r>
              <a:rPr lang="en-US" dirty="0" smtClean="0"/>
              <a:t>private </a:t>
            </a:r>
          </a:p>
          <a:p>
            <a:r>
              <a:rPr lang="en-US" dirty="0" smtClean="0"/>
              <a:t>companies)</a:t>
            </a:r>
            <a:endParaRPr lang="en-US" dirty="0"/>
          </a:p>
        </p:txBody>
      </p:sp>
      <p:sp>
        <p:nvSpPr>
          <p:cNvPr id="8" name="TextBox 7"/>
          <p:cNvSpPr txBox="1"/>
          <p:nvPr/>
        </p:nvSpPr>
        <p:spPr>
          <a:xfrm>
            <a:off x="869832" y="2191871"/>
            <a:ext cx="1369734" cy="3139321"/>
          </a:xfrm>
          <a:prstGeom prst="rect">
            <a:avLst/>
          </a:prstGeom>
          <a:noFill/>
        </p:spPr>
        <p:txBody>
          <a:bodyPr wrap="none" rtlCol="0">
            <a:spAutoFit/>
          </a:bodyPr>
          <a:lstStyle/>
          <a:p>
            <a:pPr algn="r"/>
            <a:r>
              <a:rPr lang="en-US" dirty="0" smtClean="0"/>
              <a:t>Forecast </a:t>
            </a:r>
          </a:p>
          <a:p>
            <a:pPr algn="r"/>
            <a:r>
              <a:rPr lang="en-US" dirty="0" smtClean="0"/>
              <a:t>data will</a:t>
            </a:r>
          </a:p>
          <a:p>
            <a:pPr algn="r"/>
            <a:r>
              <a:rPr lang="en-US" dirty="0" smtClean="0"/>
              <a:t>continue</a:t>
            </a:r>
          </a:p>
          <a:p>
            <a:pPr algn="r"/>
            <a:r>
              <a:rPr lang="en-US" dirty="0" smtClean="0"/>
              <a:t>to be </a:t>
            </a:r>
          </a:p>
          <a:p>
            <a:pPr algn="r"/>
            <a:r>
              <a:rPr lang="en-US" dirty="0" smtClean="0"/>
              <a:t>easier to </a:t>
            </a:r>
          </a:p>
          <a:p>
            <a:pPr algn="r"/>
            <a:r>
              <a:rPr lang="en-US" dirty="0" smtClean="0"/>
              <a:t>produce </a:t>
            </a:r>
          </a:p>
          <a:p>
            <a:pPr algn="r"/>
            <a:r>
              <a:rPr lang="en-US" dirty="0" smtClean="0"/>
              <a:t>than</a:t>
            </a:r>
            <a:r>
              <a:rPr lang="en-US" dirty="0"/>
              <a:t> </a:t>
            </a:r>
            <a:r>
              <a:rPr lang="en-US" dirty="0" smtClean="0"/>
              <a:t>it will</a:t>
            </a:r>
          </a:p>
          <a:p>
            <a:pPr algn="r"/>
            <a:r>
              <a:rPr lang="en-US" dirty="0" smtClean="0"/>
              <a:t>be to </a:t>
            </a:r>
          </a:p>
          <a:p>
            <a:pPr algn="r"/>
            <a:r>
              <a:rPr lang="en-US" dirty="0" smtClean="0"/>
              <a:t>archive </a:t>
            </a:r>
          </a:p>
          <a:p>
            <a:pPr algn="r"/>
            <a:r>
              <a:rPr lang="en-US" dirty="0" smtClean="0"/>
              <a:t>and </a:t>
            </a:r>
          </a:p>
          <a:p>
            <a:pPr algn="r"/>
            <a:r>
              <a:rPr lang="en-US" dirty="0" smtClean="0"/>
              <a:t>disseminate.</a:t>
            </a:r>
            <a:endParaRPr lang="en-US" dirty="0"/>
          </a:p>
        </p:txBody>
      </p:sp>
      <p:sp>
        <p:nvSpPr>
          <p:cNvPr id="10" name="TextBox 9"/>
          <p:cNvSpPr txBox="1"/>
          <p:nvPr/>
        </p:nvSpPr>
        <p:spPr>
          <a:xfrm>
            <a:off x="2559681" y="6487152"/>
            <a:ext cx="7476149" cy="338554"/>
          </a:xfrm>
          <a:prstGeom prst="rect">
            <a:avLst/>
          </a:prstGeom>
          <a:noFill/>
        </p:spPr>
        <p:txBody>
          <a:bodyPr wrap="none" rtlCol="0">
            <a:spAutoFit/>
          </a:bodyPr>
          <a:lstStyle/>
          <a:p>
            <a:r>
              <a:rPr lang="en-US" sz="1600" dirty="0" smtClean="0"/>
              <a:t>Community of </a:t>
            </a:r>
            <a:r>
              <a:rPr lang="en-US" sz="1600" dirty="0" err="1" smtClean="0"/>
              <a:t>postprocessing</a:t>
            </a:r>
            <a:r>
              <a:rPr lang="en-US" sz="1600" dirty="0" smtClean="0"/>
              <a:t> scientists spread across government, business, academia.</a:t>
            </a:r>
            <a:endParaRPr lang="en-US" dirty="0"/>
          </a:p>
        </p:txBody>
      </p:sp>
      <p:sp>
        <p:nvSpPr>
          <p:cNvPr id="11" name="Bent Arrow 10"/>
          <p:cNvSpPr/>
          <p:nvPr/>
        </p:nvSpPr>
        <p:spPr>
          <a:xfrm>
            <a:off x="1812879" y="2009341"/>
            <a:ext cx="396688" cy="22028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ent Arrow 11"/>
          <p:cNvSpPr/>
          <p:nvPr/>
        </p:nvSpPr>
        <p:spPr>
          <a:xfrm rot="16200000" flipH="1">
            <a:off x="2279734" y="1276743"/>
            <a:ext cx="313365" cy="24653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ent Arrow 12"/>
          <p:cNvSpPr/>
          <p:nvPr/>
        </p:nvSpPr>
        <p:spPr>
          <a:xfrm rot="16200000">
            <a:off x="2334492" y="6496286"/>
            <a:ext cx="230093" cy="22028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Bent Arrow 13"/>
          <p:cNvSpPr/>
          <p:nvPr/>
        </p:nvSpPr>
        <p:spPr>
          <a:xfrm flipH="1">
            <a:off x="9742570" y="1903382"/>
            <a:ext cx="313365" cy="24653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p:cNvCxnSpPr/>
          <p:nvPr/>
        </p:nvCxnSpPr>
        <p:spPr>
          <a:xfrm>
            <a:off x="2239566" y="1560066"/>
            <a:ext cx="0" cy="492708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742570" y="1573353"/>
            <a:ext cx="0" cy="492708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39566" y="1573353"/>
            <a:ext cx="7523108" cy="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219462" y="6481888"/>
            <a:ext cx="7523108" cy="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696253" y="2607369"/>
            <a:ext cx="3030778" cy="2308324"/>
          </a:xfrm>
          <a:prstGeom prst="rect">
            <a:avLst/>
          </a:prstGeom>
          <a:solidFill>
            <a:schemeClr val="accent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schemeClr val="bg1"/>
                </a:solidFill>
              </a:rPr>
              <a:t>To facilitate product generation by outside partners, does it make sense to continue to ship </a:t>
            </a:r>
          </a:p>
          <a:p>
            <a:r>
              <a:rPr lang="en-US" dirty="0" smtClean="0">
                <a:solidFill>
                  <a:schemeClr val="bg1"/>
                </a:solidFill>
              </a:rPr>
              <a:t>voluminous ensemble data</a:t>
            </a:r>
          </a:p>
          <a:p>
            <a:r>
              <a:rPr lang="en-US" dirty="0" smtClean="0">
                <a:solidFill>
                  <a:schemeClr val="bg1"/>
                </a:solidFill>
              </a:rPr>
              <a:t>to each interested party?  What alternative procedures might work better?</a:t>
            </a:r>
            <a:endParaRPr lang="en-US" dirty="0">
              <a:solidFill>
                <a:schemeClr val="bg1"/>
              </a:solidFill>
            </a:endParaRPr>
          </a:p>
        </p:txBody>
      </p:sp>
      <p:cxnSp>
        <p:nvCxnSpPr>
          <p:cNvPr id="19" name="Straight Arrow Connector 18"/>
          <p:cNvCxnSpPr>
            <a:stCxn id="8" idx="3"/>
            <a:endCxn id="3" idx="1"/>
          </p:cNvCxnSpPr>
          <p:nvPr/>
        </p:nvCxnSpPr>
        <p:spPr>
          <a:xfrm flipV="1">
            <a:off x="2239566" y="3761531"/>
            <a:ext cx="456687" cy="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4445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312" y="123079"/>
            <a:ext cx="10912288" cy="683746"/>
          </a:xfrm>
        </p:spPr>
        <p:txBody>
          <a:bodyPr>
            <a:normAutofit/>
          </a:bodyPr>
          <a:lstStyle/>
          <a:p>
            <a:r>
              <a:rPr lang="en-US" sz="4000" b="1" dirty="0" smtClean="0"/>
              <a:t>Assumed boundary conditions for </a:t>
            </a:r>
            <a:r>
              <a:rPr lang="en-US" sz="4000" b="1" dirty="0" err="1" smtClean="0"/>
              <a:t>postprocessing</a:t>
            </a:r>
            <a:r>
              <a:rPr lang="en-US" sz="4000" b="1" dirty="0" smtClean="0"/>
              <a:t>.</a:t>
            </a:r>
            <a:endParaRPr lang="en-US" sz="4000" b="1" dirty="0"/>
          </a:p>
        </p:txBody>
      </p:sp>
      <p:sp>
        <p:nvSpPr>
          <p:cNvPr id="4" name="Slide Number Placeholder 3"/>
          <p:cNvSpPr>
            <a:spLocks noGrp="1"/>
          </p:cNvSpPr>
          <p:nvPr>
            <p:ph type="sldNum" sz="quarter" idx="12"/>
          </p:nvPr>
        </p:nvSpPr>
        <p:spPr/>
        <p:txBody>
          <a:bodyPr/>
          <a:lstStyle/>
          <a:p>
            <a:fld id="{BE57CC3B-1F15-3944-8EEB-F1F089217761}" type="slidenum">
              <a:rPr lang="en-US" smtClean="0"/>
              <a:t>6</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1897" y="1560066"/>
            <a:ext cx="7520777" cy="4940373"/>
          </a:xfrm>
          <a:prstGeom prst="rect">
            <a:avLst/>
          </a:prstGeom>
        </p:spPr>
      </p:pic>
      <p:sp>
        <p:nvSpPr>
          <p:cNvPr id="6" name="TextBox 5"/>
          <p:cNvSpPr txBox="1"/>
          <p:nvPr/>
        </p:nvSpPr>
        <p:spPr>
          <a:xfrm>
            <a:off x="2559681" y="1101363"/>
            <a:ext cx="7097071" cy="338554"/>
          </a:xfrm>
          <a:prstGeom prst="rect">
            <a:avLst/>
          </a:prstGeom>
          <a:noFill/>
        </p:spPr>
        <p:txBody>
          <a:bodyPr wrap="none" rtlCol="0">
            <a:spAutoFit/>
          </a:bodyPr>
          <a:lstStyle/>
          <a:p>
            <a:r>
              <a:rPr lang="en-US" sz="1600" dirty="0" smtClean="0"/>
              <a:t>Stable, not radically increasing funding for </a:t>
            </a:r>
            <a:r>
              <a:rPr lang="en-US" sz="1600" dirty="0" err="1" smtClean="0"/>
              <a:t>postprocessing</a:t>
            </a:r>
            <a:r>
              <a:rPr lang="en-US" sz="1600" dirty="0" smtClean="0"/>
              <a:t> R&amp;D in weather services.</a:t>
            </a:r>
          </a:p>
        </p:txBody>
      </p:sp>
      <p:sp>
        <p:nvSpPr>
          <p:cNvPr id="7" name="TextBox 6"/>
          <p:cNvSpPr txBox="1"/>
          <p:nvPr/>
        </p:nvSpPr>
        <p:spPr>
          <a:xfrm>
            <a:off x="9762674" y="2149912"/>
            <a:ext cx="1278748" cy="2585323"/>
          </a:xfrm>
          <a:prstGeom prst="rect">
            <a:avLst/>
          </a:prstGeom>
          <a:noFill/>
        </p:spPr>
        <p:txBody>
          <a:bodyPr wrap="none" rtlCol="0">
            <a:spAutoFit/>
          </a:bodyPr>
          <a:lstStyle/>
          <a:p>
            <a:r>
              <a:rPr lang="en-US" dirty="0" smtClean="0"/>
              <a:t>Different </a:t>
            </a:r>
          </a:p>
          <a:p>
            <a:r>
              <a:rPr lang="en-US" dirty="0" smtClean="0"/>
              <a:t>users will</a:t>
            </a:r>
          </a:p>
          <a:p>
            <a:r>
              <a:rPr lang="en-US" dirty="0" smtClean="0"/>
              <a:t>want </a:t>
            </a:r>
          </a:p>
          <a:p>
            <a:r>
              <a:rPr lang="en-US" dirty="0" smtClean="0"/>
              <a:t>different </a:t>
            </a:r>
          </a:p>
          <a:p>
            <a:r>
              <a:rPr lang="en-US" dirty="0" smtClean="0"/>
              <a:t>products,</a:t>
            </a:r>
          </a:p>
          <a:p>
            <a:r>
              <a:rPr lang="en-US" dirty="0" smtClean="0"/>
              <a:t>prefer data </a:t>
            </a:r>
          </a:p>
          <a:p>
            <a:r>
              <a:rPr lang="en-US" dirty="0" smtClean="0"/>
              <a:t>presented </a:t>
            </a:r>
          </a:p>
          <a:p>
            <a:r>
              <a:rPr lang="en-US" dirty="0" smtClean="0"/>
              <a:t>in different </a:t>
            </a:r>
          </a:p>
          <a:p>
            <a:r>
              <a:rPr lang="en-US" dirty="0" smtClean="0"/>
              <a:t>ways.</a:t>
            </a:r>
          </a:p>
        </p:txBody>
      </p:sp>
      <p:sp>
        <p:nvSpPr>
          <p:cNvPr id="8" name="TextBox 7"/>
          <p:cNvSpPr txBox="1"/>
          <p:nvPr/>
        </p:nvSpPr>
        <p:spPr>
          <a:xfrm>
            <a:off x="869832" y="2191871"/>
            <a:ext cx="1369734" cy="3139321"/>
          </a:xfrm>
          <a:prstGeom prst="rect">
            <a:avLst/>
          </a:prstGeom>
          <a:noFill/>
        </p:spPr>
        <p:txBody>
          <a:bodyPr wrap="none" rtlCol="0">
            <a:spAutoFit/>
          </a:bodyPr>
          <a:lstStyle/>
          <a:p>
            <a:pPr algn="r"/>
            <a:r>
              <a:rPr lang="en-US" dirty="0" smtClean="0"/>
              <a:t>Forecast </a:t>
            </a:r>
          </a:p>
          <a:p>
            <a:pPr algn="r"/>
            <a:r>
              <a:rPr lang="en-US" dirty="0" smtClean="0"/>
              <a:t>data will</a:t>
            </a:r>
          </a:p>
          <a:p>
            <a:pPr algn="r"/>
            <a:r>
              <a:rPr lang="en-US" dirty="0" smtClean="0"/>
              <a:t>continue</a:t>
            </a:r>
          </a:p>
          <a:p>
            <a:pPr algn="r"/>
            <a:r>
              <a:rPr lang="en-US" dirty="0" smtClean="0"/>
              <a:t>to be </a:t>
            </a:r>
          </a:p>
          <a:p>
            <a:pPr algn="r"/>
            <a:r>
              <a:rPr lang="en-US" dirty="0" smtClean="0"/>
              <a:t>easier to </a:t>
            </a:r>
          </a:p>
          <a:p>
            <a:pPr algn="r"/>
            <a:r>
              <a:rPr lang="en-US" dirty="0" smtClean="0"/>
              <a:t>produce </a:t>
            </a:r>
          </a:p>
          <a:p>
            <a:pPr algn="r"/>
            <a:r>
              <a:rPr lang="en-US" dirty="0" smtClean="0"/>
              <a:t>than</a:t>
            </a:r>
            <a:r>
              <a:rPr lang="en-US" dirty="0"/>
              <a:t> </a:t>
            </a:r>
            <a:r>
              <a:rPr lang="en-US" dirty="0" smtClean="0"/>
              <a:t>it will</a:t>
            </a:r>
          </a:p>
          <a:p>
            <a:pPr algn="r"/>
            <a:r>
              <a:rPr lang="en-US" dirty="0" smtClean="0"/>
              <a:t>be to </a:t>
            </a:r>
          </a:p>
          <a:p>
            <a:pPr algn="r"/>
            <a:r>
              <a:rPr lang="en-US" dirty="0" smtClean="0"/>
              <a:t>archive </a:t>
            </a:r>
          </a:p>
          <a:p>
            <a:pPr algn="r"/>
            <a:r>
              <a:rPr lang="en-US" dirty="0" smtClean="0"/>
              <a:t>and </a:t>
            </a:r>
          </a:p>
          <a:p>
            <a:pPr algn="r"/>
            <a:r>
              <a:rPr lang="en-US" dirty="0" smtClean="0"/>
              <a:t>disseminate.</a:t>
            </a:r>
            <a:endParaRPr lang="en-US" dirty="0"/>
          </a:p>
        </p:txBody>
      </p:sp>
      <p:sp>
        <p:nvSpPr>
          <p:cNvPr id="10" name="TextBox 9"/>
          <p:cNvSpPr txBox="1"/>
          <p:nvPr/>
        </p:nvSpPr>
        <p:spPr>
          <a:xfrm>
            <a:off x="2559681" y="6487152"/>
            <a:ext cx="7476149" cy="338554"/>
          </a:xfrm>
          <a:prstGeom prst="rect">
            <a:avLst/>
          </a:prstGeom>
          <a:noFill/>
        </p:spPr>
        <p:txBody>
          <a:bodyPr wrap="none" rtlCol="0">
            <a:spAutoFit/>
          </a:bodyPr>
          <a:lstStyle/>
          <a:p>
            <a:r>
              <a:rPr lang="en-US" sz="1600" dirty="0" smtClean="0"/>
              <a:t>Community of </a:t>
            </a:r>
            <a:r>
              <a:rPr lang="en-US" sz="1600" dirty="0" err="1" smtClean="0"/>
              <a:t>postprocessing</a:t>
            </a:r>
            <a:r>
              <a:rPr lang="en-US" sz="1600" dirty="0" smtClean="0"/>
              <a:t> scientists spread across government, business, academia.</a:t>
            </a:r>
            <a:endParaRPr lang="en-US" dirty="0"/>
          </a:p>
        </p:txBody>
      </p:sp>
      <p:sp>
        <p:nvSpPr>
          <p:cNvPr id="11" name="Bent Arrow 10"/>
          <p:cNvSpPr/>
          <p:nvPr/>
        </p:nvSpPr>
        <p:spPr>
          <a:xfrm>
            <a:off x="1812879" y="2009341"/>
            <a:ext cx="396688" cy="22028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ent Arrow 11"/>
          <p:cNvSpPr/>
          <p:nvPr/>
        </p:nvSpPr>
        <p:spPr>
          <a:xfrm rot="16200000" flipH="1">
            <a:off x="2279734" y="1276743"/>
            <a:ext cx="313365" cy="24653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ent Arrow 12"/>
          <p:cNvSpPr/>
          <p:nvPr/>
        </p:nvSpPr>
        <p:spPr>
          <a:xfrm rot="16200000">
            <a:off x="2334492" y="6496286"/>
            <a:ext cx="230093" cy="22028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Bent Arrow 13"/>
          <p:cNvSpPr/>
          <p:nvPr/>
        </p:nvSpPr>
        <p:spPr>
          <a:xfrm flipH="1">
            <a:off x="9742570" y="1903382"/>
            <a:ext cx="313365" cy="24653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6" name="Straight Connector 15"/>
          <p:cNvCxnSpPr/>
          <p:nvPr/>
        </p:nvCxnSpPr>
        <p:spPr>
          <a:xfrm>
            <a:off x="2239566" y="1560066"/>
            <a:ext cx="0" cy="492708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742570" y="1573353"/>
            <a:ext cx="0" cy="492708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239566" y="1573353"/>
            <a:ext cx="7523108" cy="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219462" y="6481888"/>
            <a:ext cx="7523108" cy="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585284" y="3427456"/>
            <a:ext cx="2864025" cy="1248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591318" y="3442573"/>
            <a:ext cx="2878096" cy="1200329"/>
          </a:xfrm>
          <a:prstGeom prst="rect">
            <a:avLst/>
          </a:prstGeom>
          <a:noFill/>
        </p:spPr>
        <p:txBody>
          <a:bodyPr wrap="none" rtlCol="0">
            <a:spAutoFit/>
          </a:bodyPr>
          <a:lstStyle/>
          <a:p>
            <a:r>
              <a:rPr lang="en-US" dirty="0" smtClean="0">
                <a:solidFill>
                  <a:schemeClr val="bg1"/>
                </a:solidFill>
              </a:rPr>
              <a:t>What should operational</a:t>
            </a:r>
          </a:p>
          <a:p>
            <a:r>
              <a:rPr lang="en-US" dirty="0" smtClean="0">
                <a:solidFill>
                  <a:schemeClr val="bg1"/>
                </a:solidFill>
              </a:rPr>
              <a:t>centers produce themselves,</a:t>
            </a:r>
          </a:p>
          <a:p>
            <a:r>
              <a:rPr lang="en-US" dirty="0" smtClean="0">
                <a:solidFill>
                  <a:schemeClr val="bg1"/>
                </a:solidFill>
              </a:rPr>
              <a:t>and what should they leave</a:t>
            </a:r>
          </a:p>
          <a:p>
            <a:r>
              <a:rPr lang="en-US" dirty="0" smtClean="0">
                <a:solidFill>
                  <a:schemeClr val="bg1"/>
                </a:solidFill>
              </a:rPr>
              <a:t>to others to produce?</a:t>
            </a:r>
            <a:endParaRPr lang="en-US" dirty="0">
              <a:solidFill>
                <a:schemeClr val="bg1"/>
              </a:solidFill>
            </a:endParaRPr>
          </a:p>
        </p:txBody>
      </p:sp>
      <p:cxnSp>
        <p:nvCxnSpPr>
          <p:cNvPr id="20" name="Straight Arrow Connector 19"/>
          <p:cNvCxnSpPr>
            <a:endCxn id="3" idx="3"/>
          </p:cNvCxnSpPr>
          <p:nvPr/>
        </p:nvCxnSpPr>
        <p:spPr>
          <a:xfrm flipH="1">
            <a:off x="9469414" y="4026568"/>
            <a:ext cx="293261" cy="1617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839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smtClean="0"/>
              <a:t>Post-processing </a:t>
            </a:r>
            <a:br>
              <a:rPr lang="en-US" sz="5400" b="1" dirty="0" smtClean="0"/>
            </a:br>
            <a:r>
              <a:rPr lang="en-US" sz="5400" b="1" dirty="0" smtClean="0"/>
              <a:t>challenges</a:t>
            </a:r>
            <a:endParaRPr lang="en-US" sz="5400" b="1" dirty="0"/>
          </a:p>
        </p:txBody>
      </p:sp>
      <p:grpSp>
        <p:nvGrpSpPr>
          <p:cNvPr id="7" name="Group 6"/>
          <p:cNvGrpSpPr/>
          <p:nvPr/>
        </p:nvGrpSpPr>
        <p:grpSpPr>
          <a:xfrm>
            <a:off x="3745362" y="1875902"/>
            <a:ext cx="2752129" cy="2752129"/>
            <a:chOff x="366693" y="0"/>
            <a:chExt cx="2752129" cy="2752129"/>
          </a:xfrm>
        </p:grpSpPr>
        <p:sp>
          <p:nvSpPr>
            <p:cNvPr id="17" name="Oval 16"/>
            <p:cNvSpPr/>
            <p:nvPr/>
          </p:nvSpPr>
          <p:spPr>
            <a:xfrm>
              <a:off x="366693" y="0"/>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Oval 4"/>
            <p:cNvSpPr/>
            <p:nvPr/>
          </p:nvSpPr>
          <p:spPr>
            <a:xfrm>
              <a:off x="428406" y="349005"/>
              <a:ext cx="1946049" cy="194604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Organization</a:t>
              </a:r>
              <a:endParaRPr lang="en-US" sz="2400" kern="1200" dirty="0"/>
            </a:p>
          </p:txBody>
        </p:sp>
      </p:grpSp>
      <p:grpSp>
        <p:nvGrpSpPr>
          <p:cNvPr id="8" name="Group 7"/>
          <p:cNvGrpSpPr/>
          <p:nvPr/>
        </p:nvGrpSpPr>
        <p:grpSpPr>
          <a:xfrm>
            <a:off x="5582320" y="1925371"/>
            <a:ext cx="4730085" cy="4252398"/>
            <a:chOff x="2203651" y="49469"/>
            <a:chExt cx="4730085" cy="4252398"/>
          </a:xfrm>
        </p:grpSpPr>
        <p:sp>
          <p:nvSpPr>
            <p:cNvPr id="15" name="Oval 14"/>
            <p:cNvSpPr/>
            <p:nvPr/>
          </p:nvSpPr>
          <p:spPr>
            <a:xfrm>
              <a:off x="2203651" y="49469"/>
              <a:ext cx="4730085" cy="4252398"/>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6" name="Oval 6"/>
            <p:cNvSpPr/>
            <p:nvPr/>
          </p:nvSpPr>
          <p:spPr>
            <a:xfrm>
              <a:off x="2896356" y="672218"/>
              <a:ext cx="3344675" cy="300690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Science</a:t>
              </a:r>
              <a:endParaRPr lang="en-US" sz="2400" kern="1200" dirty="0"/>
            </a:p>
          </p:txBody>
        </p:sp>
      </p:grpSp>
      <p:grpSp>
        <p:nvGrpSpPr>
          <p:cNvPr id="9" name="Group 8"/>
          <p:cNvGrpSpPr/>
          <p:nvPr/>
        </p:nvGrpSpPr>
        <p:grpSpPr>
          <a:xfrm>
            <a:off x="3453320" y="4275264"/>
            <a:ext cx="2906532" cy="1951975"/>
            <a:chOff x="1052545" y="2399362"/>
            <a:chExt cx="1928637" cy="1951975"/>
          </a:xfrm>
        </p:grpSpPr>
        <p:sp>
          <p:nvSpPr>
            <p:cNvPr id="13" name="Oval 12"/>
            <p:cNvSpPr/>
            <p:nvPr/>
          </p:nvSpPr>
          <p:spPr>
            <a:xfrm>
              <a:off x="1052545" y="2399362"/>
              <a:ext cx="1928637" cy="1951975"/>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4" name="Oval 8"/>
            <p:cNvSpPr/>
            <p:nvPr/>
          </p:nvSpPr>
          <p:spPr>
            <a:xfrm>
              <a:off x="1334987" y="2685222"/>
              <a:ext cx="1363753" cy="138025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Getting the right data in place.</a:t>
              </a:r>
              <a:endParaRPr lang="en-US" sz="2400" kern="1200" dirty="0"/>
            </a:p>
          </p:txBody>
        </p:sp>
      </p:grpSp>
      <p:grpSp>
        <p:nvGrpSpPr>
          <p:cNvPr id="10" name="Group 9"/>
          <p:cNvGrpSpPr/>
          <p:nvPr/>
        </p:nvGrpSpPr>
        <p:grpSpPr>
          <a:xfrm>
            <a:off x="5211714" y="643958"/>
            <a:ext cx="3122735" cy="2752129"/>
            <a:chOff x="7761522" y="799604"/>
            <a:chExt cx="2752129" cy="2752129"/>
          </a:xfrm>
        </p:grpSpPr>
        <p:sp>
          <p:nvSpPr>
            <p:cNvPr id="11" name="Oval 10"/>
            <p:cNvSpPr/>
            <p:nvPr/>
          </p:nvSpPr>
          <p:spPr>
            <a:xfrm>
              <a:off x="7761522" y="799604"/>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10"/>
            <p:cNvSpPr/>
            <p:nvPr/>
          </p:nvSpPr>
          <p:spPr>
            <a:xfrm>
              <a:off x="8222053" y="799604"/>
              <a:ext cx="1946049" cy="147664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Lack of community infrastructure</a:t>
              </a:r>
              <a:endParaRPr lang="en-US" sz="2400" kern="1200" dirty="0"/>
            </a:p>
          </p:txBody>
        </p:sp>
      </p:grpSp>
      <p:sp>
        <p:nvSpPr>
          <p:cNvPr id="3" name="Slide Number Placeholder 2"/>
          <p:cNvSpPr>
            <a:spLocks noGrp="1"/>
          </p:cNvSpPr>
          <p:nvPr>
            <p:ph type="sldNum" sz="quarter" idx="12"/>
          </p:nvPr>
        </p:nvSpPr>
        <p:spPr/>
        <p:txBody>
          <a:bodyPr/>
          <a:lstStyle/>
          <a:p>
            <a:fld id="{BE57CC3B-1F15-3944-8EEB-F1F089217761}" type="slidenum">
              <a:rPr lang="en-US" smtClean="0"/>
              <a:t>7</a:t>
            </a:fld>
            <a:endParaRPr lang="en-US"/>
          </a:p>
        </p:txBody>
      </p:sp>
      <p:sp>
        <p:nvSpPr>
          <p:cNvPr id="19" name="TextBox 18"/>
          <p:cNvSpPr txBox="1"/>
          <p:nvPr/>
        </p:nvSpPr>
        <p:spPr>
          <a:xfrm>
            <a:off x="883221" y="2638523"/>
            <a:ext cx="1768369" cy="1384995"/>
          </a:xfrm>
          <a:prstGeom prst="rect">
            <a:avLst/>
          </a:prstGeom>
          <a:noFill/>
        </p:spPr>
        <p:txBody>
          <a:bodyPr wrap="none" rtlCol="0">
            <a:spAutoFit/>
          </a:bodyPr>
          <a:lstStyle/>
          <a:p>
            <a:r>
              <a:rPr lang="en-US" sz="2800" dirty="0" smtClean="0"/>
              <a:t>Note the </a:t>
            </a:r>
          </a:p>
          <a:p>
            <a:r>
              <a:rPr lang="en-US" sz="2800" dirty="0" smtClean="0"/>
              <a:t>substantial</a:t>
            </a:r>
          </a:p>
          <a:p>
            <a:r>
              <a:rPr lang="en-US" sz="2800" dirty="0" smtClean="0"/>
              <a:t>overlap.</a:t>
            </a:r>
            <a:endParaRPr lang="en-US" sz="2800" dirty="0"/>
          </a:p>
        </p:txBody>
      </p:sp>
    </p:spTree>
    <p:extLst>
      <p:ext uri="{BB962C8B-B14F-4D97-AF65-F5344CB8AC3E}">
        <p14:creationId xmlns:p14="http://schemas.microsoft.com/office/powerpoint/2010/main" val="11028883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b="1" dirty="0" smtClean="0"/>
              <a:t>Post-processing </a:t>
            </a:r>
            <a:br>
              <a:rPr lang="en-US" sz="5400" b="1" dirty="0" smtClean="0"/>
            </a:br>
            <a:r>
              <a:rPr lang="en-US" sz="5400" b="1" dirty="0" smtClean="0"/>
              <a:t>challenges</a:t>
            </a:r>
            <a:endParaRPr lang="en-US" sz="5400" b="1" dirty="0"/>
          </a:p>
        </p:txBody>
      </p:sp>
      <p:grpSp>
        <p:nvGrpSpPr>
          <p:cNvPr id="7" name="Group 6"/>
          <p:cNvGrpSpPr/>
          <p:nvPr/>
        </p:nvGrpSpPr>
        <p:grpSpPr>
          <a:xfrm>
            <a:off x="3745362" y="1875902"/>
            <a:ext cx="2752129" cy="2752129"/>
            <a:chOff x="366693" y="0"/>
            <a:chExt cx="2752129" cy="2752129"/>
          </a:xfrm>
        </p:grpSpPr>
        <p:sp>
          <p:nvSpPr>
            <p:cNvPr id="17" name="Oval 16"/>
            <p:cNvSpPr/>
            <p:nvPr/>
          </p:nvSpPr>
          <p:spPr>
            <a:xfrm>
              <a:off x="366693" y="0"/>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8" name="Oval 4"/>
            <p:cNvSpPr/>
            <p:nvPr/>
          </p:nvSpPr>
          <p:spPr>
            <a:xfrm>
              <a:off x="428406" y="349005"/>
              <a:ext cx="1946049" cy="194604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Organization</a:t>
              </a:r>
              <a:endParaRPr lang="en-US" sz="2400" kern="1200" dirty="0"/>
            </a:p>
          </p:txBody>
        </p:sp>
      </p:grpSp>
      <p:grpSp>
        <p:nvGrpSpPr>
          <p:cNvPr id="9" name="Group 8"/>
          <p:cNvGrpSpPr/>
          <p:nvPr/>
        </p:nvGrpSpPr>
        <p:grpSpPr>
          <a:xfrm>
            <a:off x="3453320" y="4275264"/>
            <a:ext cx="2906532" cy="1951975"/>
            <a:chOff x="1052545" y="2399362"/>
            <a:chExt cx="1928637" cy="1951975"/>
          </a:xfrm>
        </p:grpSpPr>
        <p:sp>
          <p:nvSpPr>
            <p:cNvPr id="13" name="Oval 12"/>
            <p:cNvSpPr/>
            <p:nvPr/>
          </p:nvSpPr>
          <p:spPr>
            <a:xfrm>
              <a:off x="1052545" y="2399362"/>
              <a:ext cx="1928637" cy="1951975"/>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4" name="Oval 8"/>
            <p:cNvSpPr/>
            <p:nvPr/>
          </p:nvSpPr>
          <p:spPr>
            <a:xfrm>
              <a:off x="1334987" y="2685222"/>
              <a:ext cx="1363753" cy="138025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Getting the right data in place.</a:t>
              </a:r>
              <a:endParaRPr lang="en-US" sz="2400" kern="1200" dirty="0"/>
            </a:p>
          </p:txBody>
        </p:sp>
      </p:grpSp>
      <p:grpSp>
        <p:nvGrpSpPr>
          <p:cNvPr id="10" name="Group 9"/>
          <p:cNvGrpSpPr/>
          <p:nvPr/>
        </p:nvGrpSpPr>
        <p:grpSpPr>
          <a:xfrm>
            <a:off x="5211714" y="643958"/>
            <a:ext cx="3122735" cy="2752129"/>
            <a:chOff x="7761522" y="799604"/>
            <a:chExt cx="2752129" cy="2752129"/>
          </a:xfrm>
        </p:grpSpPr>
        <p:sp>
          <p:nvSpPr>
            <p:cNvPr id="11" name="Oval 10"/>
            <p:cNvSpPr/>
            <p:nvPr/>
          </p:nvSpPr>
          <p:spPr>
            <a:xfrm>
              <a:off x="7761522" y="799604"/>
              <a:ext cx="2752129" cy="2752129"/>
            </a:xfrm>
            <a:prstGeom prst="ellipse">
              <a:avLst/>
            </a:prstGeom>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2" name="Oval 10"/>
            <p:cNvSpPr/>
            <p:nvPr/>
          </p:nvSpPr>
          <p:spPr>
            <a:xfrm>
              <a:off x="8222053" y="799604"/>
              <a:ext cx="1946049" cy="147664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smtClean="0"/>
                <a:t>Lack of </a:t>
              </a:r>
              <a:r>
                <a:rPr lang="en-US" sz="2400" kern="1200" dirty="0" smtClean="0"/>
                <a:t>community infrastructure</a:t>
              </a:r>
              <a:endParaRPr lang="en-US" sz="2400" kern="1200" dirty="0"/>
            </a:p>
          </p:txBody>
        </p:sp>
      </p:grpSp>
      <p:sp>
        <p:nvSpPr>
          <p:cNvPr id="3" name="Slide Number Placeholder 2"/>
          <p:cNvSpPr>
            <a:spLocks noGrp="1"/>
          </p:cNvSpPr>
          <p:nvPr>
            <p:ph type="sldNum" sz="quarter" idx="12"/>
          </p:nvPr>
        </p:nvSpPr>
        <p:spPr/>
        <p:txBody>
          <a:bodyPr/>
          <a:lstStyle/>
          <a:p>
            <a:fld id="{BE57CC3B-1F15-3944-8EEB-F1F089217761}" type="slidenum">
              <a:rPr lang="en-US" smtClean="0"/>
              <a:t>8</a:t>
            </a:fld>
            <a:endParaRPr lang="en-US"/>
          </a:p>
        </p:txBody>
      </p:sp>
      <p:grpSp>
        <p:nvGrpSpPr>
          <p:cNvPr id="8" name="Group 7"/>
          <p:cNvGrpSpPr/>
          <p:nvPr/>
        </p:nvGrpSpPr>
        <p:grpSpPr>
          <a:xfrm>
            <a:off x="5582320" y="1925371"/>
            <a:ext cx="4730085" cy="4252398"/>
            <a:chOff x="2203651" y="49469"/>
            <a:chExt cx="4730085" cy="4252398"/>
          </a:xfrm>
        </p:grpSpPr>
        <p:sp>
          <p:nvSpPr>
            <p:cNvPr id="15" name="Oval 14"/>
            <p:cNvSpPr/>
            <p:nvPr/>
          </p:nvSpPr>
          <p:spPr>
            <a:xfrm>
              <a:off x="2203651" y="49469"/>
              <a:ext cx="4730085" cy="4252398"/>
            </a:xfrm>
            <a:prstGeom prst="ellipse">
              <a:avLst/>
            </a:prstGeom>
            <a:ln w="38100">
              <a:solidFill>
                <a:srgbClr val="FF0000"/>
              </a:solidFill>
            </a:ln>
          </p:spPr>
          <p:style>
            <a:lnRef idx="0">
              <a:schemeClr val="lt1">
                <a:hueOff val="0"/>
                <a:satOff val="0"/>
                <a:lumOff val="0"/>
                <a:alphaOff val="0"/>
              </a:schemeClr>
            </a:lnRef>
            <a:fillRef idx="3">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16" name="Oval 6"/>
            <p:cNvSpPr/>
            <p:nvPr/>
          </p:nvSpPr>
          <p:spPr>
            <a:xfrm>
              <a:off x="2896356" y="672218"/>
              <a:ext cx="3344675" cy="3006900"/>
            </a:xfrm>
            <a:prstGeom prst="rect">
              <a:avLst/>
            </a:prstGeom>
            <a:ln>
              <a:noFill/>
            </a:ln>
          </p:spPr>
          <p:style>
            <a:lnRef idx="0">
              <a:scrgbClr r="0" g="0" b="0"/>
            </a:lnRef>
            <a:fillRef idx="0">
              <a:scrgbClr r="0" g="0" b="0"/>
            </a:fillRef>
            <a:effectRef idx="0">
              <a:scrgbClr r="0" g="0" b="0"/>
            </a:effectRef>
            <a:fontRef idx="minor">
              <a:schemeClr val="tx1"/>
            </a:fontRef>
          </p:style>
          <p:txBody>
            <a:bodyPr spcFirstLastPara="0" vert="horz" wrap="square" lIns="151459" tIns="17780" rIns="151459" bIns="17780" numCol="1" spcCol="1270" anchor="ctr" anchorCtr="0">
              <a:noAutofit/>
            </a:bodyPr>
            <a:lstStyle/>
            <a:p>
              <a:pPr lvl="0" algn="ctr" defTabSz="622300">
                <a:lnSpc>
                  <a:spcPct val="90000"/>
                </a:lnSpc>
                <a:spcBef>
                  <a:spcPct val="0"/>
                </a:spcBef>
                <a:spcAft>
                  <a:spcPct val="35000"/>
                </a:spcAft>
              </a:pPr>
              <a:r>
                <a:rPr lang="en-US" sz="2400" kern="1200" dirty="0" smtClean="0"/>
                <a:t>Science</a:t>
              </a:r>
              <a:endParaRPr lang="en-US" sz="2400" kern="1200" dirty="0"/>
            </a:p>
          </p:txBody>
        </p:sp>
      </p:grpSp>
    </p:spTree>
    <p:extLst>
      <p:ext uri="{BB962C8B-B14F-4D97-AF65-F5344CB8AC3E}">
        <p14:creationId xmlns:p14="http://schemas.microsoft.com/office/powerpoint/2010/main" val="356810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523" y="486149"/>
            <a:ext cx="10515600" cy="1011002"/>
          </a:xfrm>
        </p:spPr>
        <p:txBody>
          <a:bodyPr/>
          <a:lstStyle/>
          <a:p>
            <a:r>
              <a:rPr lang="en-US" b="1" dirty="0" smtClean="0"/>
              <a:t>Science challenges.</a:t>
            </a:r>
            <a:endParaRPr lang="en-US" b="1" dirty="0"/>
          </a:p>
        </p:txBody>
      </p:sp>
      <p:sp>
        <p:nvSpPr>
          <p:cNvPr id="3" name="Content Placeholder 2"/>
          <p:cNvSpPr>
            <a:spLocks noGrp="1"/>
          </p:cNvSpPr>
          <p:nvPr>
            <p:ph idx="1"/>
          </p:nvPr>
        </p:nvSpPr>
        <p:spPr>
          <a:xfrm>
            <a:off x="715523" y="1570223"/>
            <a:ext cx="10902736" cy="4881283"/>
          </a:xfrm>
        </p:spPr>
        <p:txBody>
          <a:bodyPr>
            <a:normAutofit lnSpcReduction="10000"/>
          </a:bodyPr>
          <a:lstStyle/>
          <a:p>
            <a:r>
              <a:rPr lang="en-US" dirty="0" smtClean="0"/>
              <a:t>Product quality in part limited by quality of algorithm.  </a:t>
            </a:r>
          </a:p>
          <a:p>
            <a:pPr lvl="1"/>
            <a:r>
              <a:rPr lang="en-US" dirty="0"/>
              <a:t>Which method is </a:t>
            </a:r>
            <a:r>
              <a:rPr lang="en-US" dirty="0" smtClean="0"/>
              <a:t>best of current published alternatives for data at hand? </a:t>
            </a:r>
          </a:p>
          <a:p>
            <a:pPr lvl="1"/>
            <a:r>
              <a:rPr lang="en-US" dirty="0" smtClean="0"/>
              <a:t>Are we confident we have a near-optimal method?   Methods probably were developed by meteorologists, not statisticians.</a:t>
            </a:r>
          </a:p>
          <a:p>
            <a:r>
              <a:rPr lang="en-US" dirty="0" smtClean="0"/>
              <a:t>Product quality is limited by quality and quantity of training data.</a:t>
            </a:r>
          </a:p>
          <a:p>
            <a:pPr lvl="1"/>
            <a:r>
              <a:rPr lang="en-US" dirty="0" smtClean="0"/>
              <a:t>Reforecasts of high quality and statistical consistency are sometimes needed, but there are scientific as well as computational challenges.  When are they worth the hassle?</a:t>
            </a:r>
          </a:p>
          <a:p>
            <a:pPr lvl="1"/>
            <a:r>
              <a:rPr lang="en-US" dirty="0" smtClean="0"/>
              <a:t>Post-processed skill is also limited by the quality of the observation/analysis data;  higher-resolution, higher-quality reanalysis data needed for training and validation.</a:t>
            </a:r>
          </a:p>
          <a:p>
            <a:r>
              <a:rPr lang="en-US" dirty="0" smtClean="0"/>
              <a:t>Interactions of data and method:  some methods work well with large data sets, others appropriate to small ones.</a:t>
            </a:r>
          </a:p>
        </p:txBody>
      </p:sp>
      <p:sp>
        <p:nvSpPr>
          <p:cNvPr id="4" name="Slide Number Placeholder 3"/>
          <p:cNvSpPr>
            <a:spLocks noGrp="1"/>
          </p:cNvSpPr>
          <p:nvPr>
            <p:ph type="sldNum" sz="quarter" idx="12"/>
          </p:nvPr>
        </p:nvSpPr>
        <p:spPr/>
        <p:txBody>
          <a:bodyPr/>
          <a:lstStyle/>
          <a:p>
            <a:fld id="{BE57CC3B-1F15-3944-8EEB-F1F089217761}" type="slidenum">
              <a:rPr lang="en-US" smtClean="0"/>
              <a:t>9</a:t>
            </a:fld>
            <a:endParaRPr lang="en-US"/>
          </a:p>
        </p:txBody>
      </p:sp>
    </p:spTree>
    <p:extLst>
      <p:ext uri="{BB962C8B-B14F-4D97-AF65-F5344CB8AC3E}">
        <p14:creationId xmlns:p14="http://schemas.microsoft.com/office/powerpoint/2010/main" val="14326838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14338</TotalTime>
  <Words>2322</Words>
  <Application>Microsoft Macintosh PowerPoint</Application>
  <PresentationFormat>Widescreen</PresentationFormat>
  <Paragraphs>378</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Calibri</vt:lpstr>
      <vt:lpstr>Calibri Light</vt:lpstr>
      <vt:lpstr>Arial</vt:lpstr>
      <vt:lpstr>Office Theme</vt:lpstr>
      <vt:lpstr>Improving statistical postprocessing at Meteo France: 2016 workshop recommendations and insights from recent research.</vt:lpstr>
      <vt:lpstr>PowerPoint Presentation</vt:lpstr>
      <vt:lpstr>Assumed boundary conditions for postprocessing.</vt:lpstr>
      <vt:lpstr>Assumed boundary conditions for postprocessing.</vt:lpstr>
      <vt:lpstr>Assumed boundary conditions for postprocessing.</vt:lpstr>
      <vt:lpstr>Assumed boundary conditions for postprocessing.</vt:lpstr>
      <vt:lpstr>Post-processing  challenges</vt:lpstr>
      <vt:lpstr>Post-processing  challenges</vt:lpstr>
      <vt:lpstr>Science challenges.</vt:lpstr>
      <vt:lpstr>Overlapping products, different methodologies.  Which best?</vt:lpstr>
      <vt:lpstr>Training data issues. </vt:lpstr>
      <vt:lpstr>Reforecasts are expensive and a hassle to generate &amp; archive.   When is their production justified? (a) extreme events.</vt:lpstr>
      <vt:lpstr>Reforecasts are expensive and a hassle to generate &amp; archive.  When is their production justified? (b) time averages, longer leads.</vt:lpstr>
      <vt:lpstr>Why is the enlarged sample size so important at long leads?</vt:lpstr>
      <vt:lpstr>Non-stationarity of reforecast CAPE introduced by a change in the data assimilation system.</vt:lpstr>
      <vt:lpstr>Post-processing product skill will be limited by the quality of training data. Example: uncertainty in T2m analyses.</vt:lpstr>
      <vt:lpstr>Recommendations for improving the science. (1).   Hire professional statisticians.</vt:lpstr>
      <vt:lpstr>NCAR’s Geophysical Statistics Project, an exemplar for utilizing statisticians in service of atmospheric science.</vt:lpstr>
      <vt:lpstr>Improving the science (2): deciding on and deploying foundational algorithms</vt:lpstr>
      <vt:lpstr>Improving the science (3): data generation.</vt:lpstr>
      <vt:lpstr>Post-processing  challenges.</vt:lpstr>
      <vt:lpstr>Providing ready access to training data.</vt:lpstr>
      <vt:lpstr>Moving data around is getting harder.</vt:lpstr>
      <vt:lpstr>Data and infrastructure recommendations: (1)</vt:lpstr>
      <vt:lpstr>Data / community infrastructure recommendations (2): Explore alternative community storage paradigms, including:</vt:lpstr>
      <vt:lpstr>Data and infrastructure recommendations: (3) </vt:lpstr>
      <vt:lpstr>Post-processing  challenges.</vt:lpstr>
      <vt:lpstr>Little sharing of post-processing software and test data.</vt:lpstr>
      <vt:lpstr>Yet sharing software is easier than ever.</vt:lpstr>
      <vt:lpstr>Community infrastructure recommendations (1): Build a community repository, and …</vt:lpstr>
      <vt:lpstr>Possible repository configuration (c/o Tom Auligné)</vt:lpstr>
      <vt:lpstr>Community infrastructure recommendations (2)</vt:lpstr>
      <vt:lpstr>Conclusions</vt:lpstr>
      <vt:lpstr>Supplemental locations example</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Tom Hamill</cp:lastModifiedBy>
  <cp:revision>251</cp:revision>
  <dcterms:created xsi:type="dcterms:W3CDTF">2016-01-26T21:44:22Z</dcterms:created>
  <dcterms:modified xsi:type="dcterms:W3CDTF">2017-05-05T18:29:22Z</dcterms:modified>
</cp:coreProperties>
</file>