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8" r:id="rId4"/>
    <p:sldId id="259" r:id="rId5"/>
    <p:sldId id="260" r:id="rId6"/>
    <p:sldId id="261" r:id="rId7"/>
    <p:sldId id="257" r:id="rId8"/>
    <p:sldId id="262" r:id="rId9"/>
    <p:sldId id="263" r:id="rId10"/>
    <p:sldId id="264" r:id="rId11"/>
    <p:sldId id="265" r:id="rId12"/>
    <p:sldId id="269" r:id="rId13"/>
    <p:sldId id="270" r:id="rId14"/>
    <p:sldId id="271" r:id="rId15"/>
    <p:sldId id="266" r:id="rId16"/>
    <p:sldId id="279" r:id="rId17"/>
    <p:sldId id="267" r:id="rId18"/>
    <p:sldId id="277" r:id="rId19"/>
    <p:sldId id="278" r:id="rId20"/>
    <p:sldId id="273" r:id="rId21"/>
    <p:sldId id="274" r:id="rId22"/>
    <p:sldId id="276"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9" d="100"/>
          <a:sy n="119" d="100"/>
        </p:scale>
        <p:origin x="-3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82DF7A-9DE8-324F-B90D-C3D4664FF562}"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2DF7A-9DE8-324F-B90D-C3D4664FF562}"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2DF7A-9DE8-324F-B90D-C3D4664FF562}"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2DF7A-9DE8-324F-B90D-C3D4664FF562}"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2DF7A-9DE8-324F-B90D-C3D4664FF562}"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2DF7A-9DE8-324F-B90D-C3D4664FF562}" type="datetimeFigureOut">
              <a:rPr lang="en-US" smtClean="0"/>
              <a:t>1/21/11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2DF7A-9DE8-324F-B90D-C3D4664FF562}" type="datetimeFigureOut">
              <a:rPr lang="en-US" smtClean="0"/>
              <a:t>1/21/11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2DF7A-9DE8-324F-B90D-C3D4664FF562}" type="datetimeFigureOut">
              <a:rPr lang="en-US" smtClean="0"/>
              <a:t>1/21/11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2DF7A-9DE8-324F-B90D-C3D4664FF562}" type="datetimeFigureOut">
              <a:rPr lang="en-US" smtClean="0"/>
              <a:t>1/21/11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2DF7A-9DE8-324F-B90D-C3D4664FF562}" type="datetimeFigureOut">
              <a:rPr lang="en-US" smtClean="0"/>
              <a:t>1/21/11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2DF7A-9DE8-324F-B90D-C3D4664FF562}" type="datetimeFigureOut">
              <a:rPr lang="en-US" smtClean="0"/>
              <a:t>1/21/11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9854F-8648-D440-AEBD-F653FE5C6B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2DF7A-9DE8-324F-B90D-C3D4664FF562}" type="datetimeFigureOut">
              <a:rPr lang="en-US" smtClean="0"/>
              <a:t>1/21/11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9854F-8648-D440-AEBD-F653FE5C6B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oleObject" Target="User:thamill:Documents:msword:HFIP-product-workshop-hamill-v2.doc!OLE_LINK1" TargetMode="External"/><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879" y="2130425"/>
            <a:ext cx="8463501" cy="1470025"/>
          </a:xfrm>
        </p:spPr>
        <p:txBody>
          <a:bodyPr>
            <a:noAutofit/>
          </a:bodyPr>
          <a:lstStyle/>
          <a:p>
            <a:r>
              <a:rPr lang="en-US" sz="4800" dirty="0" smtClean="0"/>
              <a:t>New ensemble-based products for tropical cyclones</a:t>
            </a:r>
            <a:endParaRPr lang="en-US" sz="4800" dirty="0"/>
          </a:p>
        </p:txBody>
      </p:sp>
      <p:sp>
        <p:nvSpPr>
          <p:cNvPr id="3" name="Subtitle 2"/>
          <p:cNvSpPr>
            <a:spLocks noGrp="1"/>
          </p:cNvSpPr>
          <p:nvPr>
            <p:ph type="subTitle" idx="1"/>
          </p:nvPr>
        </p:nvSpPr>
        <p:spPr>
          <a:xfrm>
            <a:off x="381879" y="3886199"/>
            <a:ext cx="8463501" cy="2534433"/>
          </a:xfrm>
        </p:spPr>
        <p:txBody>
          <a:bodyPr>
            <a:normAutofit fontScale="92500" lnSpcReduction="10000"/>
          </a:bodyPr>
          <a:lstStyle/>
          <a:p>
            <a:r>
              <a:rPr lang="en-US" sz="3765" dirty="0" smtClean="0"/>
              <a:t>Tom Hamill</a:t>
            </a:r>
          </a:p>
          <a:p>
            <a:r>
              <a:rPr lang="en-US" dirty="0" smtClean="0"/>
              <a:t>NOAA / </a:t>
            </a:r>
            <a:r>
              <a:rPr lang="en-US" dirty="0" smtClean="0"/>
              <a:t>ESRL, Physical </a:t>
            </a:r>
            <a:r>
              <a:rPr lang="en-US" dirty="0" smtClean="0"/>
              <a:t>Sciences Division</a:t>
            </a:r>
          </a:p>
          <a:p>
            <a:endParaRPr lang="en-US" sz="2595" dirty="0" smtClean="0"/>
          </a:p>
          <a:p>
            <a:r>
              <a:rPr lang="en-US" sz="2824" dirty="0" smtClean="0"/>
              <a:t>also: Ed Rappaport (NHC), Mark DeMaria (NESDIS), </a:t>
            </a:r>
          </a:p>
          <a:p>
            <a:r>
              <a:rPr lang="en-US" sz="2824" dirty="0" err="1" smtClean="0"/>
              <a:t>Zoltan</a:t>
            </a:r>
            <a:r>
              <a:rPr lang="en-US" sz="2824" dirty="0" smtClean="0"/>
              <a:t> Toth (ESRL), Barb Brown (RAL), Bob Gall (NWS/OST)</a:t>
            </a:r>
            <a:endParaRPr lang="en-US" sz="2824" dirty="0"/>
          </a:p>
        </p:txBody>
      </p:sp>
      <p:pic>
        <p:nvPicPr>
          <p:cNvPr id="4" name="Picture 3" descr="NOAA-logo.png"/>
          <p:cNvPicPr>
            <a:picLocks noChangeAspect="1"/>
          </p:cNvPicPr>
          <p:nvPr/>
        </p:nvPicPr>
        <p:blipFill>
          <a:blip r:embed="rId2"/>
          <a:stretch>
            <a:fillRect/>
          </a:stretch>
        </p:blipFill>
        <p:spPr>
          <a:xfrm>
            <a:off x="149169" y="148063"/>
            <a:ext cx="1805726" cy="1831691"/>
          </a:xfrm>
          <a:prstGeom prst="rect">
            <a:avLst/>
          </a:prstGeom>
        </p:spPr>
      </p:pic>
      <p:pic>
        <p:nvPicPr>
          <p:cNvPr id="5" name="Picture 4" descr="dsrc_globe.gif"/>
          <p:cNvPicPr>
            <a:picLocks noChangeAspect="1"/>
          </p:cNvPicPr>
          <p:nvPr/>
        </p:nvPicPr>
        <p:blipFill>
          <a:blip r:embed="rId3"/>
          <a:stretch>
            <a:fillRect/>
          </a:stretch>
        </p:blipFill>
        <p:spPr>
          <a:xfrm>
            <a:off x="6536265" y="148063"/>
            <a:ext cx="2192867" cy="1608447"/>
          </a:xfrm>
          <a:prstGeom prst="rect">
            <a:avLst/>
          </a:prstGeom>
        </p:spPr>
      </p:pic>
      <p:sp>
        <p:nvSpPr>
          <p:cNvPr id="6" name="TextBox 5"/>
          <p:cNvSpPr txBox="1"/>
          <p:nvPr/>
        </p:nvSpPr>
        <p:spPr>
          <a:xfrm>
            <a:off x="7833670" y="148063"/>
            <a:ext cx="1249060" cy="369332"/>
          </a:xfrm>
          <a:prstGeom prst="rect">
            <a:avLst/>
          </a:prstGeom>
          <a:noFill/>
        </p:spPr>
        <p:txBody>
          <a:bodyPr wrap="none" rtlCol="0">
            <a:spAutoFit/>
          </a:bodyPr>
          <a:lstStyle/>
          <a:p>
            <a:r>
              <a:rPr lang="en-US" dirty="0" smtClean="0"/>
              <a:t>NOAA ESRL</a:t>
            </a:r>
            <a:endParaRPr lang="en-US" dirty="0"/>
          </a:p>
        </p:txBody>
      </p:sp>
      <p:sp>
        <p:nvSpPr>
          <p:cNvPr id="8" name="TextBox 7"/>
          <p:cNvSpPr txBox="1"/>
          <p:nvPr/>
        </p:nvSpPr>
        <p:spPr>
          <a:xfrm>
            <a:off x="1485888" y="6550223"/>
            <a:ext cx="6494970" cy="307777"/>
          </a:xfrm>
          <a:prstGeom prst="rect">
            <a:avLst/>
          </a:prstGeom>
          <a:noFill/>
        </p:spPr>
        <p:txBody>
          <a:bodyPr wrap="none" rtlCol="0">
            <a:spAutoFit/>
          </a:bodyPr>
          <a:lstStyle/>
          <a:p>
            <a:r>
              <a:rPr lang="en-US" sz="1400" dirty="0" smtClean="0">
                <a:solidFill>
                  <a:schemeClr val="bg1">
                    <a:lumMod val="65000"/>
                  </a:schemeClr>
                </a:solidFill>
              </a:rPr>
              <a:t>presentation at 91</a:t>
            </a:r>
            <a:r>
              <a:rPr lang="en-US" sz="1400" baseline="30000" dirty="0" smtClean="0">
                <a:solidFill>
                  <a:schemeClr val="bg1">
                    <a:lumMod val="65000"/>
                  </a:schemeClr>
                </a:solidFill>
              </a:rPr>
              <a:t>st</a:t>
            </a:r>
            <a:r>
              <a:rPr lang="en-US" sz="1400" dirty="0" smtClean="0">
                <a:solidFill>
                  <a:schemeClr val="bg1">
                    <a:lumMod val="65000"/>
                  </a:schemeClr>
                </a:solidFill>
              </a:rPr>
              <a:t> Annual AMS, Seattle, WA in 24</a:t>
            </a:r>
            <a:r>
              <a:rPr lang="en-US" sz="1400" baseline="30000" dirty="0" smtClean="0">
                <a:solidFill>
                  <a:schemeClr val="bg1">
                    <a:lumMod val="65000"/>
                  </a:schemeClr>
                </a:solidFill>
              </a:rPr>
              <a:t>th</a:t>
            </a:r>
            <a:r>
              <a:rPr lang="en-US" sz="1400" dirty="0" smtClean="0">
                <a:solidFill>
                  <a:schemeClr val="bg1">
                    <a:lumMod val="65000"/>
                  </a:schemeClr>
                </a:solidFill>
              </a:rPr>
              <a:t> WAF / 20</a:t>
            </a:r>
            <a:r>
              <a:rPr lang="en-US" sz="1400" baseline="30000" dirty="0" smtClean="0">
                <a:solidFill>
                  <a:schemeClr val="bg1">
                    <a:lumMod val="65000"/>
                  </a:schemeClr>
                </a:solidFill>
              </a:rPr>
              <a:t>th</a:t>
            </a:r>
            <a:r>
              <a:rPr lang="en-US" sz="1400" dirty="0" smtClean="0">
                <a:solidFill>
                  <a:schemeClr val="bg1">
                    <a:lumMod val="65000"/>
                  </a:schemeClr>
                </a:solidFill>
              </a:rPr>
              <a:t> NWP, 24 January 2011</a:t>
            </a:r>
            <a:endParaRPr lang="en-US" sz="1400" dirty="0">
              <a:solidFill>
                <a:schemeClr val="bg1">
                  <a:lumMod val="6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1" y="106567"/>
            <a:ext cx="8916427" cy="719323"/>
          </a:xfrm>
        </p:spPr>
        <p:txBody>
          <a:bodyPr>
            <a:noAutofit/>
          </a:bodyPr>
          <a:lstStyle/>
          <a:p>
            <a:r>
              <a:rPr lang="en-US" sz="2800" dirty="0" smtClean="0"/>
              <a:t>Augment track products with intensity-related information</a:t>
            </a:r>
            <a:endParaRPr lang="en-US" sz="2800" dirty="0"/>
          </a:p>
        </p:txBody>
      </p:sp>
      <p:pic>
        <p:nvPicPr>
          <p:cNvPr id="4" name="Picture 3" descr="2.png"/>
          <p:cNvPicPr>
            <a:picLocks noChangeAspect="1"/>
          </p:cNvPicPr>
          <p:nvPr/>
        </p:nvPicPr>
        <p:blipFill>
          <a:blip r:embed="rId2"/>
          <a:stretch>
            <a:fillRect/>
          </a:stretch>
        </p:blipFill>
        <p:spPr>
          <a:xfrm>
            <a:off x="0" y="825890"/>
            <a:ext cx="7276594" cy="6032110"/>
          </a:xfrm>
          <a:prstGeom prst="rect">
            <a:avLst/>
          </a:prstGeom>
        </p:spPr>
      </p:pic>
      <p:sp>
        <p:nvSpPr>
          <p:cNvPr id="5" name="TextBox 4"/>
          <p:cNvSpPr txBox="1"/>
          <p:nvPr/>
        </p:nvSpPr>
        <p:spPr>
          <a:xfrm>
            <a:off x="7276594" y="1252157"/>
            <a:ext cx="1790236" cy="4801315"/>
          </a:xfrm>
          <a:prstGeom prst="rect">
            <a:avLst/>
          </a:prstGeom>
          <a:noFill/>
        </p:spPr>
        <p:txBody>
          <a:bodyPr wrap="none" rtlCol="0">
            <a:spAutoFit/>
          </a:bodyPr>
          <a:lstStyle/>
          <a:p>
            <a:r>
              <a:rPr lang="en-US" dirty="0" smtClean="0"/>
              <a:t>Analyzed </a:t>
            </a:r>
          </a:p>
          <a:p>
            <a:r>
              <a:rPr lang="en-US" dirty="0" smtClean="0"/>
              <a:t>ocean tropical</a:t>
            </a:r>
          </a:p>
          <a:p>
            <a:r>
              <a:rPr lang="en-US" dirty="0" smtClean="0"/>
              <a:t>cyclone heat </a:t>
            </a:r>
          </a:p>
          <a:p>
            <a:r>
              <a:rPr lang="en-US" dirty="0" smtClean="0"/>
              <a:t>potential (TCHP), </a:t>
            </a:r>
          </a:p>
          <a:p>
            <a:r>
              <a:rPr lang="en-US" dirty="0" smtClean="0"/>
              <a:t>forecast central</a:t>
            </a:r>
          </a:p>
          <a:p>
            <a:r>
              <a:rPr lang="en-US" dirty="0" smtClean="0"/>
              <a:t>pressure </a:t>
            </a:r>
          </a:p>
          <a:p>
            <a:r>
              <a:rPr lang="en-US" dirty="0" smtClean="0"/>
              <a:t>(mb-900) and</a:t>
            </a:r>
          </a:p>
          <a:p>
            <a:r>
              <a:rPr lang="en-US" dirty="0" smtClean="0"/>
              <a:t>vertical wind</a:t>
            </a:r>
          </a:p>
          <a:p>
            <a:r>
              <a:rPr lang="en-US" dirty="0" smtClean="0"/>
              <a:t>shear are shown.</a:t>
            </a:r>
          </a:p>
          <a:p>
            <a:endParaRPr lang="en-US" dirty="0" smtClean="0"/>
          </a:p>
          <a:p>
            <a:r>
              <a:rPr lang="en-US" dirty="0" smtClean="0"/>
              <a:t>Permits </a:t>
            </a:r>
          </a:p>
          <a:p>
            <a:r>
              <a:rPr lang="en-US" dirty="0" smtClean="0"/>
              <a:t>visualization</a:t>
            </a:r>
          </a:p>
          <a:p>
            <a:r>
              <a:rPr lang="en-US" dirty="0" smtClean="0"/>
              <a:t>of co-variations, </a:t>
            </a:r>
          </a:p>
          <a:p>
            <a:r>
              <a:rPr lang="en-US" dirty="0" smtClean="0"/>
              <a:t>e.g., central </a:t>
            </a:r>
          </a:p>
          <a:p>
            <a:r>
              <a:rPr lang="en-US" dirty="0" smtClean="0"/>
              <a:t>pressure’s </a:t>
            </a:r>
          </a:p>
          <a:p>
            <a:r>
              <a:rPr lang="en-US" dirty="0" smtClean="0"/>
              <a:t>relation to TCHP,</a:t>
            </a:r>
          </a:p>
          <a:p>
            <a:r>
              <a:rPr lang="en-US" dirty="0" smtClean="0"/>
              <a:t>shear.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0" y="0"/>
          <a:ext cx="4955544" cy="6872260"/>
        </p:xfrm>
        <a:graphic>
          <a:graphicData uri="http://schemas.openxmlformats.org/presentationml/2006/ole">
            <mc:AlternateContent xmlns:mc="http://schemas.openxmlformats.org/markup-compatibility/2006">
              <mc:Choice xmlns:v="urn:schemas-microsoft-com:vml" Requires="v">
                <p:oleObj spid="_x0000_s22532" name="Document" r:id="rId3" imgW="5118100" imgH="7099300" progId="Word.Document.12">
                  <p:link updateAutomatic="1"/>
                </p:oleObj>
              </mc:Choice>
              <mc:Fallback>
                <p:oleObj name="Document" r:id="rId3" imgW="5118100" imgH="70993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55544" cy="687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5079877" y="1154471"/>
            <a:ext cx="3817622" cy="4524315"/>
          </a:xfrm>
          <a:prstGeom prst="rect">
            <a:avLst/>
          </a:prstGeom>
          <a:noFill/>
        </p:spPr>
        <p:txBody>
          <a:bodyPr wrap="none" rtlCol="0">
            <a:spAutoFit/>
          </a:bodyPr>
          <a:lstStyle/>
          <a:p>
            <a:r>
              <a:rPr lang="en-US" sz="2400" dirty="0" smtClean="0"/>
              <a:t>Time series of variables</a:t>
            </a:r>
          </a:p>
          <a:p>
            <a:r>
              <a:rPr lang="en-US" sz="2400" dirty="0" smtClean="0"/>
              <a:t>that may be related to</a:t>
            </a:r>
          </a:p>
          <a:p>
            <a:r>
              <a:rPr lang="en-US" sz="2400" dirty="0" smtClean="0"/>
              <a:t>intensity, displaying</a:t>
            </a:r>
          </a:p>
          <a:p>
            <a:r>
              <a:rPr lang="en-US" sz="2400" dirty="0" smtClean="0"/>
              <a:t>mean, 20</a:t>
            </a:r>
            <a:r>
              <a:rPr lang="en-US" sz="2400" baseline="30000" dirty="0" smtClean="0"/>
              <a:t>th</a:t>
            </a:r>
            <a:r>
              <a:rPr lang="en-US" sz="2400" dirty="0" smtClean="0"/>
              <a:t> &amp; 80</a:t>
            </a:r>
            <a:r>
              <a:rPr lang="en-US" sz="2400" baseline="30000" dirty="0" smtClean="0"/>
              <a:t>th</a:t>
            </a:r>
            <a:r>
              <a:rPr lang="en-US" sz="2400" dirty="0" smtClean="0"/>
              <a:t> percentiles</a:t>
            </a:r>
          </a:p>
          <a:p>
            <a:r>
              <a:rPr lang="en-US" sz="2400" dirty="0" smtClean="0"/>
              <a:t>(white lines) and min/max</a:t>
            </a:r>
          </a:p>
          <a:p>
            <a:r>
              <a:rPr lang="en-US" sz="2400" dirty="0" smtClean="0"/>
              <a:t>from ensemble (blue).</a:t>
            </a:r>
          </a:p>
          <a:p>
            <a:endParaRPr lang="en-US" sz="2400" dirty="0" smtClean="0"/>
          </a:p>
          <a:p>
            <a:r>
              <a:rPr lang="en-US" sz="2400" dirty="0" smtClean="0"/>
              <a:t>In this case, the min in </a:t>
            </a:r>
          </a:p>
          <a:p>
            <a:r>
              <a:rPr lang="en-US" sz="2400" dirty="0" smtClean="0"/>
              <a:t>central pressure at 51 </a:t>
            </a:r>
            <a:r>
              <a:rPr lang="en-US" sz="2400" dirty="0" err="1" smtClean="0"/>
              <a:t>h</a:t>
            </a:r>
            <a:endParaRPr lang="en-US" sz="2400" dirty="0" smtClean="0"/>
          </a:p>
          <a:p>
            <a:r>
              <a:rPr lang="en-US" sz="2400" dirty="0" smtClean="0"/>
              <a:t>appears to be related to</a:t>
            </a:r>
          </a:p>
          <a:p>
            <a:r>
              <a:rPr lang="en-US" sz="2400" dirty="0" smtClean="0"/>
              <a:t>a decrease in vertical </a:t>
            </a:r>
          </a:p>
          <a:p>
            <a:r>
              <a:rPr lang="en-US" sz="2400" dirty="0" smtClean="0"/>
              <a:t>shear.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Incorporate ensemble information</a:t>
            </a:r>
            <a:br>
              <a:rPr lang="en-US" sz="3600" dirty="0" smtClean="0"/>
            </a:br>
            <a:r>
              <a:rPr lang="en-US" sz="3600" dirty="0" smtClean="0"/>
              <a:t>into LGEM (Logistic Growth Eqn. Model)</a:t>
            </a:r>
            <a:endParaRPr lang="en-US" sz="3600" dirty="0"/>
          </a:p>
        </p:txBody>
      </p:sp>
      <p:graphicFrame>
        <p:nvGraphicFramePr>
          <p:cNvPr id="4" name="Object 3"/>
          <p:cNvGraphicFramePr>
            <a:graphicFrameLocks noChangeAspect="1"/>
          </p:cNvGraphicFramePr>
          <p:nvPr/>
        </p:nvGraphicFramePr>
        <p:xfrm>
          <a:off x="2300154" y="1856034"/>
          <a:ext cx="4626951" cy="1960316"/>
        </p:xfrm>
        <a:graphic>
          <a:graphicData uri="http://schemas.openxmlformats.org/presentationml/2006/ole">
            <mc:AlternateContent xmlns:mc="http://schemas.openxmlformats.org/markup-compatibility/2006">
              <mc:Choice xmlns:v="urn:schemas-microsoft-com:vml" Requires="v">
                <p:oleObj spid="_x0000_s26628" name="Equation" r:id="rId3" imgW="1866900" imgH="774700" progId="Equation.DSMT4">
                  <p:embed/>
                </p:oleObj>
              </mc:Choice>
              <mc:Fallback>
                <p:oleObj name="Equation" r:id="rId3" imgW="1866900" imgH="7747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154" y="1856034"/>
                        <a:ext cx="4626951" cy="1960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62823" y="4014006"/>
            <a:ext cx="7734171" cy="2031325"/>
          </a:xfrm>
          <a:prstGeom prst="rect">
            <a:avLst/>
          </a:prstGeom>
          <a:noFill/>
        </p:spPr>
        <p:txBody>
          <a:bodyPr wrap="none" rtlCol="0">
            <a:spAutoFit/>
          </a:bodyPr>
          <a:lstStyle/>
          <a:p>
            <a:r>
              <a:rPr lang="en-US" dirty="0" smtClean="0"/>
              <a:t>V = forecast velocity</a:t>
            </a:r>
          </a:p>
          <a:p>
            <a:r>
              <a:rPr lang="en-US" dirty="0" err="1" smtClean="0"/>
              <a:t>V</a:t>
            </a:r>
            <a:r>
              <a:rPr lang="en-US" baseline="-25000" dirty="0" err="1" smtClean="0"/>
              <a:t>mpi</a:t>
            </a:r>
            <a:r>
              <a:rPr lang="en-US" dirty="0" smtClean="0"/>
              <a:t> = maximum potential intensity (a function of SST at forecast position)</a:t>
            </a:r>
          </a:p>
          <a:p>
            <a:r>
              <a:rPr lang="en-US" dirty="0" smtClean="0"/>
              <a:t>S = 850-200 shear (normalized)</a:t>
            </a:r>
          </a:p>
          <a:p>
            <a:r>
              <a:rPr lang="en-US" dirty="0" smtClean="0"/>
              <a:t>C = 0-15 km average vertical velocity from plume model using SST, temperatures</a:t>
            </a:r>
          </a:p>
          <a:p>
            <a:r>
              <a:rPr lang="en-US" dirty="0" smtClean="0"/>
              <a:t>	and humidity in a 200 to 800 km ring around storm.</a:t>
            </a:r>
          </a:p>
          <a:p>
            <a:r>
              <a:rPr lang="en-US" dirty="0" smtClean="0">
                <a:solidFill>
                  <a:srgbClr val="FF0000"/>
                </a:solidFill>
              </a:rPr>
              <a:t>Red</a:t>
            </a:r>
            <a:r>
              <a:rPr lang="en-US" dirty="0" smtClean="0"/>
              <a:t> are parameters of the model, fit using reanalysis data,  an </a:t>
            </a:r>
            <a:r>
              <a:rPr lang="en-US" dirty="0" err="1" smtClean="0"/>
              <a:t>adjoint</a:t>
            </a:r>
            <a:r>
              <a:rPr lang="en-US" dirty="0" smtClean="0"/>
              <a:t> algorithm, </a:t>
            </a:r>
          </a:p>
          <a:p>
            <a:r>
              <a:rPr lang="en-US" dirty="0" smtClean="0"/>
              <a:t>	and steepest descent algorithm.</a:t>
            </a:r>
            <a:endParaRPr lang="en-US" dirty="0"/>
          </a:p>
        </p:txBody>
      </p:sp>
      <p:sp>
        <p:nvSpPr>
          <p:cNvPr id="6" name="TextBox 5"/>
          <p:cNvSpPr txBox="1"/>
          <p:nvPr/>
        </p:nvSpPr>
        <p:spPr>
          <a:xfrm>
            <a:off x="106571" y="6440220"/>
            <a:ext cx="3525086" cy="369332"/>
          </a:xfrm>
          <a:prstGeom prst="rect">
            <a:avLst/>
          </a:prstGeom>
          <a:noFill/>
        </p:spPr>
        <p:txBody>
          <a:bodyPr wrap="none" rtlCol="0">
            <a:spAutoFit/>
          </a:bodyPr>
          <a:lstStyle/>
          <a:p>
            <a:r>
              <a:rPr lang="en-US" dirty="0" smtClean="0"/>
              <a:t>Ref: DeMaria, </a:t>
            </a:r>
            <a:r>
              <a:rPr lang="en-US" i="1" dirty="0" smtClean="0"/>
              <a:t>MWR</a:t>
            </a:r>
            <a:r>
              <a:rPr lang="en-US" dirty="0" smtClean="0"/>
              <a:t>, January 2009</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LGEM intensity “forecast”</a:t>
            </a:r>
            <a:br>
              <a:rPr lang="en-US" dirty="0" smtClean="0"/>
            </a:br>
            <a:r>
              <a:rPr lang="en-US" dirty="0"/>
              <a:t>(</a:t>
            </a:r>
            <a:r>
              <a:rPr lang="en-US" dirty="0" smtClean="0"/>
              <a:t>fit with dependent reanalysis data and observed track info)</a:t>
            </a:r>
            <a:endParaRPr lang="en-US" dirty="0"/>
          </a:p>
        </p:txBody>
      </p:sp>
      <p:pic>
        <p:nvPicPr>
          <p:cNvPr id="4" name="Picture 3" descr="Screen shot 2011-01-07 at 4.09.45 PM.png"/>
          <p:cNvPicPr>
            <a:picLocks noChangeAspect="1"/>
          </p:cNvPicPr>
          <p:nvPr/>
        </p:nvPicPr>
        <p:blipFill>
          <a:blip r:embed="rId2"/>
          <a:stretch>
            <a:fillRect/>
          </a:stretch>
        </p:blipFill>
        <p:spPr>
          <a:xfrm>
            <a:off x="297919" y="1740588"/>
            <a:ext cx="5150716" cy="4795494"/>
          </a:xfrm>
          <a:prstGeom prst="rect">
            <a:avLst/>
          </a:prstGeom>
        </p:spPr>
      </p:pic>
      <p:sp>
        <p:nvSpPr>
          <p:cNvPr id="5" name="TextBox 4"/>
          <p:cNvSpPr txBox="1"/>
          <p:nvPr/>
        </p:nvSpPr>
        <p:spPr>
          <a:xfrm>
            <a:off x="5719302" y="2601999"/>
            <a:ext cx="3080779" cy="3139321"/>
          </a:xfrm>
          <a:prstGeom prst="rect">
            <a:avLst/>
          </a:prstGeom>
          <a:noFill/>
        </p:spPr>
        <p:txBody>
          <a:bodyPr wrap="none" rtlCol="0">
            <a:spAutoFit/>
          </a:bodyPr>
          <a:lstStyle/>
          <a:p>
            <a:r>
              <a:rPr lang="en-US" dirty="0" smtClean="0"/>
              <a:t>When trained after the fact</a:t>
            </a:r>
          </a:p>
          <a:p>
            <a:r>
              <a:rPr lang="en-US" dirty="0" smtClean="0"/>
              <a:t>on environmental analysis</a:t>
            </a:r>
          </a:p>
          <a:p>
            <a:r>
              <a:rPr lang="en-US" dirty="0" smtClean="0"/>
              <a:t>data from Frances, the</a:t>
            </a:r>
          </a:p>
          <a:p>
            <a:r>
              <a:rPr lang="en-US" dirty="0" smtClean="0"/>
              <a:t>reconstructed intensity</a:t>
            </a:r>
          </a:p>
          <a:p>
            <a:r>
              <a:rPr lang="en-US" dirty="0" smtClean="0"/>
              <a:t>is very accurate.</a:t>
            </a:r>
          </a:p>
          <a:p>
            <a:endParaRPr lang="en-US" dirty="0" smtClean="0"/>
          </a:p>
          <a:p>
            <a:r>
              <a:rPr lang="en-US" dirty="0" smtClean="0"/>
              <a:t>(But of course less accurate</a:t>
            </a:r>
          </a:p>
          <a:p>
            <a:r>
              <a:rPr lang="en-US" dirty="0" smtClean="0"/>
              <a:t>when trained on data across</a:t>
            </a:r>
          </a:p>
          <a:p>
            <a:r>
              <a:rPr lang="en-US" dirty="0" smtClean="0"/>
              <a:t>many storms and feeding </a:t>
            </a:r>
          </a:p>
          <a:p>
            <a:r>
              <a:rPr lang="en-US" dirty="0" smtClean="0"/>
              <a:t>real-time forecast information,</a:t>
            </a:r>
          </a:p>
          <a:p>
            <a:r>
              <a:rPr lang="en-US" dirty="0" smtClean="0"/>
              <a:t>with its biases).</a:t>
            </a:r>
            <a:endParaRPr lang="en-US" dirty="0"/>
          </a:p>
        </p:txBody>
      </p:sp>
      <p:sp>
        <p:nvSpPr>
          <p:cNvPr id="6" name="TextBox 5"/>
          <p:cNvSpPr txBox="1"/>
          <p:nvPr/>
        </p:nvSpPr>
        <p:spPr>
          <a:xfrm>
            <a:off x="5799230" y="6488668"/>
            <a:ext cx="957752" cy="369332"/>
          </a:xfrm>
          <a:prstGeom prst="rect">
            <a:avLst/>
          </a:prstGeom>
          <a:noFill/>
        </p:spPr>
        <p:txBody>
          <a:bodyPr wrap="none" rtlCol="0">
            <a:spAutoFit/>
          </a:bodyPr>
          <a:lstStyle/>
          <a:p>
            <a:r>
              <a:rPr lang="en-US" dirty="0" smtClean="0"/>
              <a:t>Ref: ibid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ensemble </a:t>
            </a:r>
            <a:br>
              <a:rPr lang="en-US" dirty="0" smtClean="0"/>
            </a:br>
            <a:r>
              <a:rPr lang="en-US" dirty="0" smtClean="0"/>
              <a:t>improvements</a:t>
            </a:r>
            <a:r>
              <a:rPr lang="en-US" dirty="0"/>
              <a:t> </a:t>
            </a:r>
            <a:r>
              <a:rPr lang="en-US" dirty="0" smtClean="0"/>
              <a:t>to LGEM</a:t>
            </a:r>
            <a:endParaRPr lang="en-US" dirty="0"/>
          </a:p>
        </p:txBody>
      </p:sp>
      <p:sp>
        <p:nvSpPr>
          <p:cNvPr id="3" name="Content Placeholder 2"/>
          <p:cNvSpPr>
            <a:spLocks noGrp="1"/>
          </p:cNvSpPr>
          <p:nvPr>
            <p:ph idx="1"/>
          </p:nvPr>
        </p:nvSpPr>
        <p:spPr>
          <a:xfrm>
            <a:off x="457200" y="1793870"/>
            <a:ext cx="8229600" cy="4525963"/>
          </a:xfrm>
        </p:spPr>
        <p:txBody>
          <a:bodyPr>
            <a:normAutofit fontScale="92500"/>
          </a:bodyPr>
          <a:lstStyle/>
          <a:p>
            <a:r>
              <a:rPr lang="en-US" dirty="0" smtClean="0"/>
              <a:t>Provide ensemble of tracks and environmental forecasts to LGEM, resulting in ensemble of intensity forecasts.</a:t>
            </a:r>
          </a:p>
          <a:p>
            <a:r>
              <a:rPr lang="en-US" dirty="0" smtClean="0"/>
              <a:t>If large data set of past forecasts (reforecasts) are available from same model run operationally:</a:t>
            </a:r>
          </a:p>
          <a:p>
            <a:pPr lvl="1"/>
            <a:r>
              <a:rPr lang="en-US" dirty="0" smtClean="0"/>
              <a:t>Statistically adjust forecasts for systematic errors (in position, in thermodynamic profiles, etc.)</a:t>
            </a:r>
          </a:p>
          <a:p>
            <a:pPr lvl="1"/>
            <a:r>
              <a:rPr lang="en-US" dirty="0" smtClean="0"/>
              <a:t>Possibly train LGEM on forecast data as opposed to analysis data (i.e., MOS instead of perfect-</a:t>
            </a:r>
            <a:r>
              <a:rPr lang="en-US" dirty="0" err="1" smtClean="0"/>
              <a:t>prog</a:t>
            </a:r>
            <a:r>
              <a:rPr lang="en-US" dirty="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67"/>
            <a:ext cx="8229600" cy="551253"/>
          </a:xfrm>
        </p:spPr>
        <p:txBody>
          <a:bodyPr>
            <a:normAutofit fontScale="90000"/>
          </a:bodyPr>
          <a:lstStyle/>
          <a:p>
            <a:r>
              <a:rPr lang="en-US" dirty="0" smtClean="0"/>
              <a:t>Tropical </a:t>
            </a:r>
            <a:r>
              <a:rPr lang="en-US" dirty="0" err="1"/>
              <a:t>c</a:t>
            </a:r>
            <a:r>
              <a:rPr lang="en-US" dirty="0" err="1" smtClean="0"/>
              <a:t>yclogenesis</a:t>
            </a:r>
            <a:endParaRPr lang="en-US" dirty="0"/>
          </a:p>
        </p:txBody>
      </p:sp>
      <p:pic>
        <p:nvPicPr>
          <p:cNvPr id="4" name="Picture 3" descr="Fig4.png"/>
          <p:cNvPicPr>
            <a:picLocks noChangeAspect="1"/>
          </p:cNvPicPr>
          <p:nvPr/>
        </p:nvPicPr>
        <p:blipFill>
          <a:blip r:embed="rId2"/>
          <a:stretch>
            <a:fillRect/>
          </a:stretch>
        </p:blipFill>
        <p:spPr>
          <a:xfrm>
            <a:off x="457200" y="790368"/>
            <a:ext cx="7479355" cy="5122415"/>
          </a:xfrm>
          <a:prstGeom prst="rect">
            <a:avLst/>
          </a:prstGeom>
        </p:spPr>
      </p:pic>
      <p:sp>
        <p:nvSpPr>
          <p:cNvPr id="5" name="TextBox 4"/>
          <p:cNvSpPr txBox="1"/>
          <p:nvPr/>
        </p:nvSpPr>
        <p:spPr>
          <a:xfrm>
            <a:off x="275308" y="5912783"/>
            <a:ext cx="7661247" cy="369332"/>
          </a:xfrm>
          <a:prstGeom prst="rect">
            <a:avLst/>
          </a:prstGeom>
          <a:noFill/>
        </p:spPr>
        <p:txBody>
          <a:bodyPr wrap="none" rtlCol="0">
            <a:spAutoFit/>
          </a:bodyPr>
          <a:lstStyle/>
          <a:p>
            <a:r>
              <a:rPr lang="en-US" dirty="0" smtClean="0"/>
              <a:t>Uses </a:t>
            </a:r>
            <a:r>
              <a:rPr lang="en-US" dirty="0" err="1" smtClean="0"/>
              <a:t>TCgenesis</a:t>
            </a:r>
            <a:r>
              <a:rPr lang="en-US" dirty="0" smtClean="0"/>
              <a:t> from reforecasts to provide some calibration for possible biases.</a:t>
            </a:r>
            <a:endParaRPr lang="en-US" dirty="0"/>
          </a:p>
        </p:txBody>
      </p:sp>
      <p:sp>
        <p:nvSpPr>
          <p:cNvPr id="6" name="TextBox 5"/>
          <p:cNvSpPr txBox="1"/>
          <p:nvPr/>
        </p:nvSpPr>
        <p:spPr>
          <a:xfrm>
            <a:off x="0" y="6546786"/>
            <a:ext cx="4692511" cy="338554"/>
          </a:xfrm>
          <a:prstGeom prst="rect">
            <a:avLst/>
          </a:prstGeom>
          <a:noFill/>
        </p:spPr>
        <p:txBody>
          <a:bodyPr wrap="none" rtlCol="0">
            <a:spAutoFit/>
          </a:bodyPr>
          <a:lstStyle/>
          <a:p>
            <a:r>
              <a:rPr lang="en-US" sz="1600" dirty="0" smtClean="0"/>
              <a:t>Ref: D. Richardson, personal communication, ECMWF.</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4313"/>
            <a:ext cx="8229600" cy="1143000"/>
          </a:xfrm>
        </p:spPr>
        <p:txBody>
          <a:bodyPr>
            <a:normAutofit fontScale="90000"/>
          </a:bodyPr>
          <a:lstStyle/>
          <a:p>
            <a:r>
              <a:rPr lang="en-US" dirty="0" smtClean="0"/>
              <a:t>Other recommendations for</a:t>
            </a:r>
            <a:br>
              <a:rPr lang="en-US" dirty="0" smtClean="0"/>
            </a:br>
            <a:r>
              <a:rPr lang="en-US" dirty="0" smtClean="0"/>
              <a:t>new ensemble products for</a:t>
            </a:r>
            <a:br>
              <a:rPr lang="en-US" dirty="0" smtClean="0"/>
            </a:br>
            <a:r>
              <a:rPr lang="en-US" dirty="0" err="1" smtClean="0"/>
              <a:t>cyclogenesis</a:t>
            </a:r>
            <a:r>
              <a:rPr lang="en-US" dirty="0" smtClean="0"/>
              <a:t>, storm structure,</a:t>
            </a:r>
            <a:br>
              <a:rPr lang="en-US" dirty="0" smtClean="0"/>
            </a:br>
            <a:r>
              <a:rPr lang="en-US" dirty="0" smtClean="0"/>
              <a:t>storm surge, winds, rainfall, </a:t>
            </a:r>
            <a:br>
              <a:rPr lang="en-US" dirty="0" smtClean="0"/>
            </a:br>
            <a:r>
              <a:rPr lang="en-US" dirty="0" smtClean="0"/>
              <a:t>tornadoes</a:t>
            </a:r>
            <a:r>
              <a:rPr lang="en-US" dirty="0"/>
              <a:t> </a:t>
            </a:r>
            <a:r>
              <a:rPr lang="en-US" dirty="0" smtClean="0"/>
              <a:t>in slides after </a:t>
            </a:r>
            <a:br>
              <a:rPr lang="en-US" dirty="0" smtClean="0"/>
            </a:br>
            <a:r>
              <a:rPr lang="en-US" dirty="0" smtClean="0"/>
              <a:t>conclusions.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5.png"/>
          <p:cNvPicPr>
            <a:picLocks noChangeAspect="1"/>
          </p:cNvPicPr>
          <p:nvPr/>
        </p:nvPicPr>
        <p:blipFill>
          <a:blip r:embed="rId2"/>
          <a:stretch>
            <a:fillRect/>
          </a:stretch>
        </p:blipFill>
        <p:spPr>
          <a:xfrm>
            <a:off x="0" y="568354"/>
            <a:ext cx="6289645" cy="6289645"/>
          </a:xfrm>
          <a:prstGeom prst="rect">
            <a:avLst/>
          </a:prstGeom>
        </p:spPr>
      </p:pic>
      <p:sp>
        <p:nvSpPr>
          <p:cNvPr id="5" name="TextBox 4"/>
          <p:cNvSpPr txBox="1"/>
          <p:nvPr/>
        </p:nvSpPr>
        <p:spPr>
          <a:xfrm>
            <a:off x="6502764" y="1172232"/>
            <a:ext cx="1928420" cy="4524316"/>
          </a:xfrm>
          <a:prstGeom prst="rect">
            <a:avLst/>
          </a:prstGeom>
          <a:noFill/>
        </p:spPr>
        <p:txBody>
          <a:bodyPr wrap="none" rtlCol="0">
            <a:spAutoFit/>
          </a:bodyPr>
          <a:lstStyle/>
          <a:p>
            <a:r>
              <a:rPr lang="en-US" dirty="0" smtClean="0"/>
              <a:t>Innovations here:</a:t>
            </a:r>
          </a:p>
          <a:p>
            <a:endParaRPr lang="en-US" dirty="0" smtClean="0"/>
          </a:p>
          <a:p>
            <a:pPr marL="342900" indent="-342900">
              <a:buAutoNum type="arabicParenBoth"/>
            </a:pPr>
            <a:r>
              <a:rPr lang="en-US" dirty="0" smtClean="0"/>
              <a:t>Cone of </a:t>
            </a:r>
          </a:p>
          <a:p>
            <a:pPr marL="342900" indent="-342900"/>
            <a:r>
              <a:rPr lang="en-US" dirty="0" smtClean="0"/>
              <a:t>uncertainty </a:t>
            </a:r>
          </a:p>
          <a:p>
            <a:pPr marL="342900" indent="-342900"/>
            <a:r>
              <a:rPr lang="en-US" dirty="0" smtClean="0"/>
              <a:t>estimated</a:t>
            </a:r>
          </a:p>
          <a:p>
            <a:pPr marL="342900" indent="-342900"/>
            <a:r>
              <a:rPr lang="en-US" dirty="0" smtClean="0"/>
              <a:t>directly from</a:t>
            </a:r>
          </a:p>
          <a:p>
            <a:pPr marL="342900" indent="-342900"/>
            <a:r>
              <a:rPr lang="en-US" dirty="0" smtClean="0"/>
              <a:t>ensemble </a:t>
            </a:r>
          </a:p>
          <a:p>
            <a:pPr marL="342900" indent="-342900"/>
            <a:r>
              <a:rPr lang="en-US" dirty="0" smtClean="0"/>
              <a:t>(contains 90% of</a:t>
            </a:r>
          </a:p>
          <a:p>
            <a:pPr marL="342900" indent="-342900"/>
            <a:r>
              <a:rPr lang="en-US" dirty="0" smtClean="0"/>
              <a:t>probability).</a:t>
            </a:r>
          </a:p>
          <a:p>
            <a:pPr marL="342900" indent="-342900"/>
            <a:endParaRPr lang="en-US" dirty="0" smtClean="0"/>
          </a:p>
          <a:p>
            <a:pPr marL="342900" indent="-342900"/>
            <a:r>
              <a:rPr lang="en-US" dirty="0" smtClean="0"/>
              <a:t>(2) Lagged </a:t>
            </a:r>
          </a:p>
          <a:p>
            <a:pPr marL="342900" indent="-342900"/>
            <a:r>
              <a:rPr lang="en-US" dirty="0" smtClean="0"/>
              <a:t>forecast track</a:t>
            </a:r>
          </a:p>
          <a:p>
            <a:pPr marL="342900" indent="-342900"/>
            <a:r>
              <a:rPr lang="en-US" dirty="0" smtClean="0"/>
              <a:t>data shown in</a:t>
            </a:r>
          </a:p>
          <a:p>
            <a:pPr marL="342900" indent="-342900"/>
            <a:r>
              <a:rPr lang="en-US" dirty="0" smtClean="0"/>
              <a:t>lighter grey colors,</a:t>
            </a:r>
          </a:p>
          <a:p>
            <a:pPr marL="342900" indent="-342900"/>
            <a:r>
              <a:rPr lang="en-US" dirty="0" smtClean="0"/>
              <a:t>provides sense</a:t>
            </a:r>
          </a:p>
          <a:p>
            <a:pPr marL="342900" indent="-342900"/>
            <a:r>
              <a:rPr lang="en-US" dirty="0" smtClean="0"/>
              <a:t>of trends in track.</a:t>
            </a:r>
            <a:endParaRPr lang="en-US" dirty="0"/>
          </a:p>
        </p:txBody>
      </p:sp>
      <p:sp>
        <p:nvSpPr>
          <p:cNvPr id="6" name="TextBox 5"/>
          <p:cNvSpPr txBox="1"/>
          <p:nvPr/>
        </p:nvSpPr>
        <p:spPr>
          <a:xfrm>
            <a:off x="2708416" y="152918"/>
            <a:ext cx="3581229" cy="769441"/>
          </a:xfrm>
          <a:prstGeom prst="rect">
            <a:avLst/>
          </a:prstGeom>
          <a:noFill/>
        </p:spPr>
        <p:txBody>
          <a:bodyPr wrap="none" rtlCol="0">
            <a:spAutoFit/>
          </a:bodyPr>
          <a:lstStyle/>
          <a:p>
            <a:r>
              <a:rPr lang="en-US" sz="4400" dirty="0" smtClean="0"/>
              <a:t>Track products</a:t>
            </a:r>
            <a:endParaRPr 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for/from media, emergency managers, end users.</a:t>
            </a:r>
            <a:endParaRPr lang="en-US" dirty="0"/>
          </a:p>
        </p:txBody>
      </p:sp>
      <p:sp>
        <p:nvSpPr>
          <p:cNvPr id="3" name="Content Placeholder 2"/>
          <p:cNvSpPr>
            <a:spLocks noGrp="1"/>
          </p:cNvSpPr>
          <p:nvPr>
            <p:ph idx="1"/>
          </p:nvPr>
        </p:nvSpPr>
        <p:spPr>
          <a:xfrm>
            <a:off x="457200" y="2015883"/>
            <a:ext cx="8229600" cy="4525963"/>
          </a:xfrm>
        </p:spPr>
        <p:txBody>
          <a:bodyPr/>
          <a:lstStyle/>
          <a:p>
            <a:r>
              <a:rPr lang="en-US" dirty="0" smtClean="0"/>
              <a:t>Keep it simple!  Perhaps red/yellow/green confidence levels on deterministic forecasts.</a:t>
            </a:r>
          </a:p>
          <a:p>
            <a:r>
              <a:rPr lang="en-US" dirty="0" smtClean="0"/>
              <a:t>Desire some products similar to but simpler than those for forecasters.</a:t>
            </a:r>
          </a:p>
          <a:p>
            <a:r>
              <a:rPr lang="en-US" dirty="0" smtClean="0"/>
              <a:t>Associated explanatory web pages to accompany new graphics.</a:t>
            </a:r>
          </a:p>
          <a:p>
            <a:r>
              <a:rPr lang="en-US" dirty="0" smtClean="0"/>
              <a:t>Train product recipients, possibly by COMET.</a:t>
            </a:r>
          </a:p>
          <a:p>
            <a:pPr>
              <a:buNone/>
            </a:pP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Several possible new ensemble-based graphics shown here.</a:t>
            </a:r>
          </a:p>
          <a:p>
            <a:r>
              <a:rPr lang="en-US" dirty="0" smtClean="0"/>
              <a:t>We welcome your input concerning other possible new graphics that will be useful to the community.</a:t>
            </a:r>
          </a:p>
          <a:p>
            <a:r>
              <a:rPr lang="en-US" dirty="0" smtClean="0"/>
              <a:t>BAMS draft article at </a:t>
            </a:r>
            <a:r>
              <a:rPr lang="en-US" b="1" dirty="0" err="1" smtClean="0"/>
              <a:t>tinyurl.com</a:t>
            </a:r>
            <a:r>
              <a:rPr lang="en-US" b="1" dirty="0"/>
              <a:t>/4t6onm4</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Why uncertainty products?</a:t>
            </a:r>
            <a:endParaRPr lang="en-US" sz="4800" dirty="0"/>
          </a:p>
        </p:txBody>
      </p:sp>
      <p:sp>
        <p:nvSpPr>
          <p:cNvPr id="5" name="TextBox 4"/>
          <p:cNvSpPr txBox="1"/>
          <p:nvPr/>
        </p:nvSpPr>
        <p:spPr>
          <a:xfrm>
            <a:off x="1003381" y="4909026"/>
            <a:ext cx="6975688" cy="1815882"/>
          </a:xfrm>
          <a:prstGeom prst="rect">
            <a:avLst/>
          </a:prstGeom>
          <a:noFill/>
        </p:spPr>
        <p:txBody>
          <a:bodyPr wrap="none" rtlCol="0">
            <a:spAutoFit/>
          </a:bodyPr>
          <a:lstStyle/>
          <a:p>
            <a:pPr algn="ctr"/>
            <a:r>
              <a:rPr lang="en-US" sz="2800" dirty="0" smtClean="0"/>
              <a:t>Paraphrasing  Vice President Joe Biden: </a:t>
            </a:r>
          </a:p>
          <a:p>
            <a:pPr algn="ctr"/>
            <a:endParaRPr lang="en-US" sz="2800" dirty="0"/>
          </a:p>
          <a:p>
            <a:pPr algn="ctr"/>
            <a:r>
              <a:rPr lang="en-US" sz="2800" dirty="0" smtClean="0"/>
              <a:t>“</a:t>
            </a:r>
            <a:r>
              <a:rPr lang="en-US" sz="2800" i="1" dirty="0" smtClean="0"/>
              <a:t>Barack, if you lived in this city, then knowing </a:t>
            </a:r>
          </a:p>
          <a:p>
            <a:pPr algn="ctr"/>
            <a:r>
              <a:rPr lang="en-US" sz="2800" i="1" dirty="0" smtClean="0"/>
              <a:t>the uncertainty would be a big *&amp;^%</a:t>
            </a:r>
            <a:r>
              <a:rPr lang="en-US" sz="2800" i="1" dirty="0" err="1" smtClean="0"/>
              <a:t>ing</a:t>
            </a:r>
            <a:r>
              <a:rPr lang="en-US" sz="2800" i="1" dirty="0" smtClean="0"/>
              <a:t> deal</a:t>
            </a:r>
            <a:r>
              <a:rPr lang="en-US" sz="2800" dirty="0" smtClean="0"/>
              <a:t>.” </a:t>
            </a:r>
            <a:endParaRPr lang="en-US" sz="2800" dirty="0"/>
          </a:p>
        </p:txBody>
      </p:sp>
      <p:pic>
        <p:nvPicPr>
          <p:cNvPr id="6" name="Picture 5" descr="Screen shot 2010-08-27 at 2.42.23 PM.png"/>
          <p:cNvPicPr>
            <a:picLocks noChangeAspect="1"/>
          </p:cNvPicPr>
          <p:nvPr/>
        </p:nvPicPr>
        <p:blipFill>
          <a:blip r:embed="rId2"/>
          <a:stretch>
            <a:fillRect/>
          </a:stretch>
        </p:blipFill>
        <p:spPr>
          <a:xfrm>
            <a:off x="0" y="1560964"/>
            <a:ext cx="9144000" cy="33480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t>cyclogenesis</a:t>
            </a:r>
            <a:r>
              <a:rPr lang="en-US" dirty="0" smtClean="0"/>
              <a:t> recs.</a:t>
            </a:r>
            <a:endParaRPr lang="en-US" dirty="0"/>
          </a:p>
        </p:txBody>
      </p:sp>
      <p:sp>
        <p:nvSpPr>
          <p:cNvPr id="3" name="Content Placeholder 2"/>
          <p:cNvSpPr>
            <a:spLocks noGrp="1"/>
          </p:cNvSpPr>
          <p:nvPr>
            <p:ph idx="1"/>
          </p:nvPr>
        </p:nvSpPr>
        <p:spPr/>
        <p:txBody>
          <a:bodyPr>
            <a:normAutofit lnSpcReduction="10000"/>
          </a:bodyPr>
          <a:lstStyle/>
          <a:p>
            <a:r>
              <a:rPr lang="en-US" dirty="0"/>
              <a:t>I</a:t>
            </a:r>
            <a:r>
              <a:rPr lang="en-US" dirty="0" smtClean="0"/>
              <a:t>nclude </a:t>
            </a:r>
            <a:r>
              <a:rPr lang="en-US" dirty="0"/>
              <a:t>tracker output of model-generated storms and genesis probabilities estimated from the ensemble in geographical areas, especially at the 48-hour and 120-hour lead times.</a:t>
            </a:r>
            <a:r>
              <a:rPr lang="en-US" dirty="0" smtClean="0"/>
              <a:t> </a:t>
            </a:r>
          </a:p>
          <a:p>
            <a:r>
              <a:rPr lang="en-US" dirty="0"/>
              <a:t>E</a:t>
            </a:r>
            <a:r>
              <a:rPr lang="en-US" dirty="0" smtClean="0"/>
              <a:t>xamine </a:t>
            </a:r>
            <a:r>
              <a:rPr lang="en-US" dirty="0"/>
              <a:t>whether a statistical model of genesis (Schumacher et al. 2009) incorporating ensemble genesis information might provide skillful guidance.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Storm structure products</a:t>
            </a:r>
            <a:endParaRPr lang="en-US" dirty="0"/>
          </a:p>
        </p:txBody>
      </p:sp>
      <p:sp>
        <p:nvSpPr>
          <p:cNvPr id="3" name="Content Placeholder 2"/>
          <p:cNvSpPr>
            <a:spLocks noGrp="1"/>
          </p:cNvSpPr>
          <p:nvPr>
            <p:ph idx="1"/>
          </p:nvPr>
        </p:nvSpPr>
        <p:spPr/>
        <p:txBody>
          <a:bodyPr>
            <a:normAutofit lnSpcReduction="10000"/>
          </a:bodyPr>
          <a:lstStyle/>
          <a:p>
            <a:r>
              <a:rPr lang="en-US" dirty="0" smtClean="0"/>
              <a:t>Ensemble </a:t>
            </a:r>
            <a:r>
              <a:rPr lang="en-US" dirty="0"/>
              <a:t>averages of the radius of the outermost closed isobar (OCI), which provides one possible measure of overall storm size</a:t>
            </a:r>
            <a:r>
              <a:rPr lang="en-US" dirty="0" smtClean="0"/>
              <a:t>.</a:t>
            </a:r>
          </a:p>
          <a:p>
            <a:r>
              <a:rPr lang="en-US" dirty="0"/>
              <a:t>E</a:t>
            </a:r>
            <a:r>
              <a:rPr lang="en-US" dirty="0" smtClean="0"/>
              <a:t>nsemble</a:t>
            </a:r>
            <a:r>
              <a:rPr lang="en-US" dirty="0"/>
              <a:t>-mean predictions of 34, 50, and 64-kt (15.4, 25.7, and 32.9 ms</a:t>
            </a:r>
            <a:r>
              <a:rPr lang="en-US" baseline="30000" dirty="0"/>
              <a:t>-1</a:t>
            </a:r>
            <a:r>
              <a:rPr lang="en-US" dirty="0"/>
              <a:t>) wind radii in different quadrants, where the ensemble of storms is relocated to a common position</a:t>
            </a:r>
            <a:r>
              <a:rPr lang="en-US" dirty="0" smtClean="0"/>
              <a:t>.</a:t>
            </a:r>
          </a:p>
          <a:p>
            <a:r>
              <a:rPr lang="en-US" dirty="0" smtClean="0"/>
              <a:t>Probability </a:t>
            </a:r>
            <a:r>
              <a:rPr lang="en-US" dirty="0"/>
              <a:t>distributions of the OCI and wind radii might also be useful.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observations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Ensemble</a:t>
            </a:r>
            <a:r>
              <a:rPr lang="en-US" dirty="0"/>
              <a:t>-based techniques may be useful for determining the most useful locations for supplemental observations.</a:t>
            </a:r>
            <a:r>
              <a:rPr lang="en-US" dirty="0" smtClean="0"/>
              <a:t> </a:t>
            </a:r>
          </a:p>
          <a:p>
            <a:r>
              <a:rPr lang="en-US" dirty="0" smtClean="0"/>
              <a:t>Typically</a:t>
            </a:r>
            <a:r>
              <a:rPr lang="en-US" dirty="0"/>
              <a:t>, an ensemble-based targeting algorithm considers how much the forecast uncertainty (usually measured in this case as some function of the ensemble spread, i.e., the standard deviation about the mean) would be reduced as a result of the reduction in analysis-error variance in an ensemble due to the assimilation of extra data.</a:t>
            </a:r>
            <a:r>
              <a:rPr lang="en-US" dirty="0" smtClean="0"/>
              <a:t> </a:t>
            </a:r>
          </a:p>
          <a:p>
            <a:r>
              <a:rPr lang="en-US" dirty="0" smtClean="0"/>
              <a:t>Techniques </a:t>
            </a:r>
            <a:r>
              <a:rPr lang="en-US" dirty="0"/>
              <a:t>are promising but are limited in their utility by the lack of calibration of the ensemble and the assumption of linear error growth (Majumdar et al. 2006; Reynolds et al. 2010).</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Storm surge, winds, rainfall, tornadoes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a:t>
            </a:r>
            <a:r>
              <a:rPr lang="en-US" dirty="0" smtClean="0"/>
              <a:t>torm </a:t>
            </a:r>
            <a:r>
              <a:rPr lang="en-US" dirty="0"/>
              <a:t>surge probabilities might be generated by driving surge models like SLOSH (Sea, Lake, and Overland Surges from Hurricanes; Houston et al. 1999) with ensemble guidance. </a:t>
            </a:r>
            <a:r>
              <a:rPr lang="en-US" dirty="0" smtClean="0"/>
              <a:t> </a:t>
            </a:r>
          </a:p>
          <a:p>
            <a:r>
              <a:rPr lang="en-US" dirty="0"/>
              <a:t>P</a:t>
            </a:r>
            <a:r>
              <a:rPr lang="en-US" dirty="0" smtClean="0"/>
              <a:t>ost</a:t>
            </a:r>
            <a:r>
              <a:rPr lang="en-US" dirty="0"/>
              <a:t>-processed ensemble guidance may provide improved estimates of precipitation from land-falling </a:t>
            </a:r>
            <a:r>
              <a:rPr lang="en-US" dirty="0" smtClean="0"/>
              <a:t>TCs.  </a:t>
            </a:r>
          </a:p>
          <a:p>
            <a:r>
              <a:rPr lang="en-US" dirty="0" smtClean="0"/>
              <a:t>Statistical </a:t>
            </a:r>
            <a:r>
              <a:rPr lang="en-US" dirty="0"/>
              <a:t>models may also make it possible to estimate tornado likelihood based on the environmental characteristics.  </a:t>
            </a:r>
            <a:r>
              <a:rPr lang="en-US" dirty="0" smtClean="0"/>
              <a:t> </a:t>
            </a:r>
          </a:p>
          <a:p>
            <a:r>
              <a:rPr lang="en-US" dirty="0" smtClean="0"/>
              <a:t>Additional </a:t>
            </a:r>
            <a:r>
              <a:rPr lang="en-US" dirty="0"/>
              <a:t>probabilistic forecasts could be generated for winds above critical thresholds such as tropical-storm or hurricane-strength and could provide information on the timing (onset, duration).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38"/>
            <a:ext cx="8229600" cy="1143000"/>
          </a:xfrm>
        </p:spPr>
        <p:txBody>
          <a:bodyPr>
            <a:noAutofit/>
          </a:bodyPr>
          <a:lstStyle/>
          <a:p>
            <a:r>
              <a:rPr lang="en-US" sz="3600" dirty="0" smtClean="0"/>
              <a:t>There </a:t>
            </a:r>
            <a:r>
              <a:rPr lang="en-US" sz="3600" b="1" dirty="0" smtClean="0"/>
              <a:t>are</a:t>
            </a:r>
            <a:r>
              <a:rPr lang="en-US" sz="3600" dirty="0" smtClean="0"/>
              <a:t> existing NHC uncertainty products, but they are primarily based on average statistics of past forecast errors</a:t>
            </a:r>
            <a:endParaRPr lang="en-US" sz="3600" dirty="0"/>
          </a:p>
        </p:txBody>
      </p:sp>
      <p:pic>
        <p:nvPicPr>
          <p:cNvPr id="4" name="Picture 3" descr="AppendixA-windspeed-tables.GIF"/>
          <p:cNvPicPr>
            <a:picLocks noChangeAspect="1"/>
          </p:cNvPicPr>
          <p:nvPr/>
        </p:nvPicPr>
        <p:blipFill>
          <a:blip r:embed="rId2"/>
          <a:stretch>
            <a:fillRect/>
          </a:stretch>
        </p:blipFill>
        <p:spPr>
          <a:xfrm>
            <a:off x="1500125" y="1767228"/>
            <a:ext cx="6363464" cy="50907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endixA-5dayhurr-windprobs.GIF"/>
          <p:cNvPicPr>
            <a:picLocks noChangeAspect="1"/>
          </p:cNvPicPr>
          <p:nvPr/>
        </p:nvPicPr>
        <p:blipFill>
          <a:blip r:embed="rId2"/>
          <a:stretch>
            <a:fillRect/>
          </a:stretch>
        </p:blipFill>
        <p:spPr>
          <a:xfrm>
            <a:off x="418962" y="306958"/>
            <a:ext cx="7982371" cy="63858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208"/>
            <a:ext cx="8229600" cy="924235"/>
          </a:xfrm>
        </p:spPr>
        <p:txBody>
          <a:bodyPr/>
          <a:lstStyle/>
          <a:p>
            <a:r>
              <a:rPr lang="en-US" dirty="0" smtClean="0"/>
              <a:t>“Cone of uncertainty”</a:t>
            </a:r>
            <a:endParaRPr lang="en-US" dirty="0"/>
          </a:p>
        </p:txBody>
      </p:sp>
      <p:pic>
        <p:nvPicPr>
          <p:cNvPr id="7" name="Picture 6" descr="AppendixA_5daycone.GIF"/>
          <p:cNvPicPr>
            <a:picLocks noChangeAspect="1"/>
          </p:cNvPicPr>
          <p:nvPr/>
        </p:nvPicPr>
        <p:blipFill>
          <a:blip r:embed="rId2"/>
          <a:stretch>
            <a:fillRect/>
          </a:stretch>
        </p:blipFill>
        <p:spPr>
          <a:xfrm>
            <a:off x="781628" y="1057442"/>
            <a:ext cx="7250697" cy="58005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Are we ready for </a:t>
            </a:r>
            <a:br>
              <a:rPr lang="en-US" dirty="0" smtClean="0"/>
            </a:br>
            <a:r>
              <a:rPr lang="en-US" dirty="0" smtClean="0"/>
              <a:t>ensemble-based products?</a:t>
            </a:r>
            <a:endParaRPr lang="en-US" dirty="0"/>
          </a:p>
        </p:txBody>
      </p:sp>
      <p:sp>
        <p:nvSpPr>
          <p:cNvPr id="3" name="Content Placeholder 2"/>
          <p:cNvSpPr>
            <a:spLocks noGrp="1"/>
          </p:cNvSpPr>
          <p:nvPr>
            <p:ph idx="1"/>
          </p:nvPr>
        </p:nvSpPr>
        <p:spPr>
          <a:xfrm>
            <a:off x="457200" y="1900436"/>
            <a:ext cx="8229600" cy="4525963"/>
          </a:xfrm>
        </p:spPr>
        <p:txBody>
          <a:bodyPr>
            <a:normAutofit fontScale="92500" lnSpcReduction="20000"/>
          </a:bodyPr>
          <a:lstStyle/>
          <a:p>
            <a:r>
              <a:rPr lang="en-US" dirty="0" smtClean="0"/>
              <a:t>Ensembles still exhibit systematic errors</a:t>
            </a:r>
          </a:p>
          <a:p>
            <a:pPr lvl="1"/>
            <a:r>
              <a:rPr lang="en-US" dirty="0" smtClean="0"/>
              <a:t>Global models under-forecast hurricane intensity</a:t>
            </a:r>
          </a:p>
          <a:p>
            <a:pPr lvl="1"/>
            <a:r>
              <a:rPr lang="en-US" dirty="0" smtClean="0"/>
              <a:t>Ensemble spreads often too small – direct use may result in overconfidence in forecasts.</a:t>
            </a:r>
          </a:p>
          <a:p>
            <a:r>
              <a:rPr lang="en-US" dirty="0" smtClean="0"/>
              <a:t>Still…</a:t>
            </a:r>
          </a:p>
          <a:p>
            <a:pPr lvl="1"/>
            <a:r>
              <a:rPr lang="en-US" dirty="0" smtClean="0"/>
              <a:t>There are methods such as statistical post-processing to ameliorate the errors.</a:t>
            </a:r>
          </a:p>
          <a:p>
            <a:pPr lvl="1"/>
            <a:r>
              <a:rPr lang="en-US" dirty="0" smtClean="0"/>
              <a:t>Forecasters, media, emergency users want the products, even if imperfect.</a:t>
            </a:r>
          </a:p>
          <a:p>
            <a:pPr lvl="1"/>
            <a:r>
              <a:rPr lang="en-US" dirty="0" smtClean="0"/>
              <a:t>It makes sense to start planning for a future with ensemble-based products.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67"/>
            <a:ext cx="8229600" cy="888713"/>
          </a:xfrm>
        </p:spPr>
        <p:txBody>
          <a:bodyPr/>
          <a:lstStyle/>
          <a:p>
            <a:r>
              <a:rPr lang="en-US" dirty="0" smtClean="0"/>
              <a:t>And we are getting better.</a:t>
            </a:r>
            <a:endParaRPr lang="en-US" dirty="0"/>
          </a:p>
        </p:txBody>
      </p:sp>
      <p:sp>
        <p:nvSpPr>
          <p:cNvPr id="3" name="Content Placeholder 2"/>
          <p:cNvSpPr>
            <a:spLocks noGrp="1"/>
          </p:cNvSpPr>
          <p:nvPr>
            <p:ph idx="1"/>
          </p:nvPr>
        </p:nvSpPr>
        <p:spPr>
          <a:xfrm>
            <a:off x="238998" y="1118949"/>
            <a:ext cx="8596713" cy="4525963"/>
          </a:xfrm>
        </p:spPr>
        <p:txBody>
          <a:bodyPr>
            <a:normAutofit/>
          </a:bodyPr>
          <a:lstStyle/>
          <a:p>
            <a:pPr marL="0" indent="0">
              <a:buNone/>
            </a:pPr>
            <a:r>
              <a:rPr lang="en-US" sz="2400" dirty="0" smtClean="0"/>
              <a:t>As models and ensemble techniques improve, ensemble predictions will increasingly be used to improve hurricane forecasts.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pic>
        <p:nvPicPr>
          <p:cNvPr id="4" name="Picture 3" descr="ncep.png"/>
          <p:cNvPicPr>
            <a:picLocks noChangeAspect="1"/>
          </p:cNvPicPr>
          <p:nvPr/>
        </p:nvPicPr>
        <p:blipFill>
          <a:blip r:embed="rId2"/>
          <a:stretch>
            <a:fillRect/>
          </a:stretch>
        </p:blipFill>
        <p:spPr>
          <a:xfrm>
            <a:off x="596321" y="1994654"/>
            <a:ext cx="6402526" cy="3940016"/>
          </a:xfrm>
          <a:prstGeom prst="rect">
            <a:avLst/>
          </a:prstGeom>
        </p:spPr>
      </p:pic>
      <p:sp>
        <p:nvSpPr>
          <p:cNvPr id="5" name="TextBox 4"/>
          <p:cNvSpPr txBox="1"/>
          <p:nvPr/>
        </p:nvSpPr>
        <p:spPr>
          <a:xfrm>
            <a:off x="238998" y="5934670"/>
            <a:ext cx="8209574" cy="984885"/>
          </a:xfrm>
          <a:prstGeom prst="rect">
            <a:avLst/>
          </a:prstGeom>
          <a:noFill/>
        </p:spPr>
        <p:txBody>
          <a:bodyPr wrap="none" rtlCol="0">
            <a:spAutoFit/>
          </a:bodyPr>
          <a:lstStyle/>
          <a:p>
            <a:r>
              <a:rPr lang="en-US" sz="2000" dirty="0" smtClean="0"/>
              <a:t>Still, there are not that many tropical cyclone forecast products that leverage </a:t>
            </a:r>
          </a:p>
          <a:p>
            <a:r>
              <a:rPr lang="en-US" sz="2000" dirty="0" smtClean="0"/>
              <a:t>the uncertainty estimates produced by ensembles.</a:t>
            </a:r>
          </a:p>
          <a:p>
            <a:endParaRPr lang="en-US" dirty="0"/>
          </a:p>
        </p:txBody>
      </p:sp>
      <p:sp>
        <p:nvSpPr>
          <p:cNvPr id="6" name="TextBox 5"/>
          <p:cNvSpPr txBox="1"/>
          <p:nvPr/>
        </p:nvSpPr>
        <p:spPr>
          <a:xfrm>
            <a:off x="7123179" y="2593119"/>
            <a:ext cx="1939691" cy="2585323"/>
          </a:xfrm>
          <a:prstGeom prst="rect">
            <a:avLst/>
          </a:prstGeom>
          <a:noFill/>
        </p:spPr>
        <p:txBody>
          <a:bodyPr wrap="none" rtlCol="0">
            <a:spAutoFit/>
          </a:bodyPr>
          <a:lstStyle/>
          <a:p>
            <a:r>
              <a:rPr lang="en-US" dirty="0" smtClean="0"/>
              <a:t>Example: </a:t>
            </a:r>
          </a:p>
          <a:p>
            <a:r>
              <a:rPr lang="en-US" dirty="0" smtClean="0"/>
              <a:t>improvement</a:t>
            </a:r>
          </a:p>
          <a:p>
            <a:r>
              <a:rPr lang="en-US" dirty="0" smtClean="0"/>
              <a:t>to track forecasts</a:t>
            </a:r>
          </a:p>
          <a:p>
            <a:r>
              <a:rPr lang="en-US" dirty="0" smtClean="0"/>
              <a:t>from experimental</a:t>
            </a:r>
          </a:p>
          <a:p>
            <a:r>
              <a:rPr lang="en-US" dirty="0" smtClean="0"/>
              <a:t>EnKF-based</a:t>
            </a:r>
          </a:p>
          <a:p>
            <a:r>
              <a:rPr lang="en-US" dirty="0" smtClean="0"/>
              <a:t>GFS ensemble</a:t>
            </a:r>
          </a:p>
          <a:p>
            <a:r>
              <a:rPr lang="en-US" dirty="0" smtClean="0"/>
              <a:t>relative to </a:t>
            </a:r>
          </a:p>
          <a:p>
            <a:r>
              <a:rPr lang="en-US" dirty="0" smtClean="0"/>
              <a:t>operational NCEP</a:t>
            </a:r>
          </a:p>
          <a:p>
            <a:r>
              <a:rPr lang="en-US" dirty="0" smtClean="0"/>
              <a:t>ensemble.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07 at 9.01.39 AM.png"/>
          <p:cNvPicPr>
            <a:picLocks noChangeAspect="1"/>
          </p:cNvPicPr>
          <p:nvPr/>
        </p:nvPicPr>
        <p:blipFill>
          <a:blip r:embed="rId2"/>
          <a:stretch>
            <a:fillRect/>
          </a:stretch>
        </p:blipFill>
        <p:spPr>
          <a:xfrm>
            <a:off x="249105" y="0"/>
            <a:ext cx="5466425" cy="6858000"/>
          </a:xfrm>
          <a:prstGeom prst="rect">
            <a:avLst/>
          </a:prstGeom>
        </p:spPr>
      </p:pic>
      <p:sp>
        <p:nvSpPr>
          <p:cNvPr id="5" name="TextBox 4"/>
          <p:cNvSpPr txBox="1"/>
          <p:nvPr/>
        </p:nvSpPr>
        <p:spPr>
          <a:xfrm>
            <a:off x="5888039" y="1340962"/>
            <a:ext cx="2980578" cy="1200329"/>
          </a:xfrm>
          <a:prstGeom prst="rect">
            <a:avLst/>
          </a:prstGeom>
          <a:noFill/>
        </p:spPr>
        <p:txBody>
          <a:bodyPr wrap="none" rtlCol="0">
            <a:spAutoFit/>
          </a:bodyPr>
          <a:lstStyle/>
          <a:p>
            <a:r>
              <a:rPr lang="en-US" dirty="0" smtClean="0"/>
              <a:t>The remainder of the</a:t>
            </a:r>
          </a:p>
          <a:p>
            <a:r>
              <a:rPr lang="en-US" dirty="0" smtClean="0"/>
              <a:t>presentation will </a:t>
            </a:r>
          </a:p>
          <a:p>
            <a:r>
              <a:rPr lang="en-US" dirty="0" smtClean="0"/>
              <a:t>summarize recommendations</a:t>
            </a:r>
          </a:p>
          <a:p>
            <a:r>
              <a:rPr lang="en-US" dirty="0" smtClean="0"/>
              <a:t>from this workshop.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for products oriented toward forecasters</a:t>
            </a:r>
            <a:endParaRPr lang="en-US" dirty="0"/>
          </a:p>
        </p:txBody>
      </p:sp>
      <p:sp>
        <p:nvSpPr>
          <p:cNvPr id="3" name="Content Placeholder 2"/>
          <p:cNvSpPr>
            <a:spLocks noGrp="1"/>
          </p:cNvSpPr>
          <p:nvPr>
            <p:ph idx="1"/>
          </p:nvPr>
        </p:nvSpPr>
        <p:spPr>
          <a:xfrm>
            <a:off x="457200" y="1749467"/>
            <a:ext cx="8229600" cy="4525963"/>
          </a:xfrm>
        </p:spPr>
        <p:txBody>
          <a:bodyPr>
            <a:noAutofit/>
          </a:bodyPr>
          <a:lstStyle/>
          <a:p>
            <a:r>
              <a:rPr lang="en-US" sz="2800" dirty="0" smtClean="0"/>
              <a:t>Intensity and intensity change</a:t>
            </a:r>
          </a:p>
          <a:p>
            <a:r>
              <a:rPr lang="en-US" sz="2800" dirty="0" err="1" smtClean="0"/>
              <a:t>Cyclogenesis</a:t>
            </a:r>
            <a:endParaRPr lang="en-US" sz="2800" dirty="0" smtClean="0"/>
          </a:p>
          <a:p>
            <a:r>
              <a:rPr lang="en-US" sz="2800" dirty="0" smtClean="0"/>
              <a:t>Structure</a:t>
            </a:r>
          </a:p>
          <a:p>
            <a:r>
              <a:rPr lang="en-US" sz="2800" dirty="0" smtClean="0"/>
              <a:t>Track</a:t>
            </a:r>
          </a:p>
          <a:p>
            <a:r>
              <a:rPr lang="en-US" sz="2800" dirty="0" smtClean="0"/>
              <a:t>Associated phenomena (storm surge, winds, rainfall, tornadoes).</a:t>
            </a:r>
          </a:p>
          <a:p>
            <a:r>
              <a:rPr lang="en-US" sz="2800" dirty="0" smtClean="0"/>
              <a:t>Locations for supplemental adaptive observations.</a:t>
            </a:r>
            <a:endParaRPr lang="en-US" sz="2800" dirty="0"/>
          </a:p>
        </p:txBody>
      </p:sp>
      <p:sp>
        <p:nvSpPr>
          <p:cNvPr id="4" name="TextBox 3"/>
          <p:cNvSpPr txBox="1"/>
          <p:nvPr/>
        </p:nvSpPr>
        <p:spPr>
          <a:xfrm>
            <a:off x="239785" y="5629099"/>
            <a:ext cx="8746092" cy="646331"/>
          </a:xfrm>
          <a:prstGeom prst="rect">
            <a:avLst/>
          </a:prstGeom>
          <a:noFill/>
        </p:spPr>
        <p:txBody>
          <a:bodyPr wrap="none" rtlCol="0">
            <a:spAutoFit/>
          </a:bodyPr>
          <a:lstStyle/>
          <a:p>
            <a:r>
              <a:rPr lang="en-US" dirty="0" smtClean="0"/>
              <a:t>Non forecasters may be interested in the same products, but given early stage with these </a:t>
            </a:r>
          </a:p>
          <a:p>
            <a:r>
              <a:rPr lang="en-US" dirty="0" smtClean="0"/>
              <a:t>products, may be wise to put “experimental” disclaimer statement if made widely available.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TotalTime>
  <Words>1166</Words>
  <Application>Microsoft Macintosh PowerPoint</Application>
  <PresentationFormat>On-screen Show (4:3)</PresentationFormat>
  <Paragraphs>163</Paragraphs>
  <Slides>23</Slides>
  <Notes>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23</vt:i4>
      </vt:variant>
    </vt:vector>
  </HeadingPairs>
  <TitlesOfParts>
    <vt:vector size="26" baseType="lpstr">
      <vt:lpstr>Office Theme</vt:lpstr>
      <vt:lpstr>User:thamill:Documents:msword:HFIP-product-workshop-hamill-v2.doc!OLE_LINK1</vt:lpstr>
      <vt:lpstr>Equation</vt:lpstr>
      <vt:lpstr>New ensemble-based products for tropical cyclones</vt:lpstr>
      <vt:lpstr>Why uncertainty products?</vt:lpstr>
      <vt:lpstr>There are existing NHC uncertainty products, but they are primarily based on average statistics of past forecast errors</vt:lpstr>
      <vt:lpstr>PowerPoint Presentation</vt:lpstr>
      <vt:lpstr>“Cone of uncertainty”</vt:lpstr>
      <vt:lpstr>Are we ready for  ensemble-based products?</vt:lpstr>
      <vt:lpstr>And we are getting better.</vt:lpstr>
      <vt:lpstr>PowerPoint Presentation</vt:lpstr>
      <vt:lpstr>Recommendations for products oriented toward forecasters</vt:lpstr>
      <vt:lpstr>Augment track products with intensity-related information</vt:lpstr>
      <vt:lpstr>PowerPoint Presentation</vt:lpstr>
      <vt:lpstr>Incorporate ensemble information into LGEM (Logistic Growth Eqn. Model)</vt:lpstr>
      <vt:lpstr>LGEM intensity “forecast” (fit with dependent reanalysis data and observed track info)</vt:lpstr>
      <vt:lpstr>Possible ensemble  improvements to LGEM</vt:lpstr>
      <vt:lpstr>Tropical cyclogenesis</vt:lpstr>
      <vt:lpstr>Other recommendations for new ensemble products for cyclogenesis, storm structure, storm surge, winds, rainfall,  tornadoes in slides after  conclusions. </vt:lpstr>
      <vt:lpstr>PowerPoint Presentation</vt:lpstr>
      <vt:lpstr>Recommendations for/from media, emergency managers, end users.</vt:lpstr>
      <vt:lpstr>Conclusions</vt:lpstr>
      <vt:lpstr>Other cyclogenesis recs.</vt:lpstr>
      <vt:lpstr>Storm structure products</vt:lpstr>
      <vt:lpstr>Targeted observations</vt:lpstr>
      <vt:lpstr>Storm surge, winds, rainfall, tornadoes</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ensemble-based products for tropical cyclones</dc:title>
  <dc:creator>Tom Hamill</dc:creator>
  <cp:lastModifiedBy>Tom Hamill</cp:lastModifiedBy>
  <cp:revision>7</cp:revision>
  <dcterms:created xsi:type="dcterms:W3CDTF">2011-01-07T15:41:27Z</dcterms:created>
  <dcterms:modified xsi:type="dcterms:W3CDTF">2011-01-21T21:06:48Z</dcterms:modified>
</cp:coreProperties>
</file>