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1" r:id="rId6"/>
    <p:sldId id="262" r:id="rId7"/>
    <p:sldId id="266" r:id="rId8"/>
    <p:sldId id="269" r:id="rId9"/>
    <p:sldId id="270" r:id="rId10"/>
    <p:sldId id="268" r:id="rId11"/>
    <p:sldId id="267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47" autoAdjust="0"/>
  </p:normalViewPr>
  <p:slideViewPr>
    <p:cSldViewPr snapToGrid="0" snapToObjects="1">
      <p:cViewPr varScale="1">
        <p:scale>
          <a:sx n="159" d="100"/>
          <a:sy n="159" d="100"/>
        </p:scale>
        <p:origin x="-35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78099-C236-49B9-BCBC-D9752610EA7A}" type="datetimeFigureOut">
              <a:rPr lang="en-US" smtClean="0"/>
              <a:t>9/7/11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44094-B3B7-4F7D-AEE3-2C5C430F4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81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44094-B3B7-4F7D-AEE3-2C5C430F42F5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44094-B3B7-4F7D-AEE3-2C5C430F42F5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44094-B3B7-4F7D-AEE3-2C5C430F42F5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44094-B3B7-4F7D-AEE3-2C5C430F42F5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44094-B3B7-4F7D-AEE3-2C5C430F42F5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44094-B3B7-4F7D-AEE3-2C5C430F42F5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44094-B3B7-4F7D-AEE3-2C5C430F42F5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44094-B3B7-4F7D-AEE3-2C5C430F42F5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44094-B3B7-4F7D-AEE3-2C5C430F42F5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44094-B3B7-4F7D-AEE3-2C5C430F42F5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44094-B3B7-4F7D-AEE3-2C5C430F42F5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3E1F-6734-1B4F-A789-C6FD07BB81C8}" type="datetimeFigureOut">
              <a:rPr lang="en-US" smtClean="0"/>
              <a:pPr/>
              <a:t>9/7/11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3E1F-6734-1B4F-A789-C6FD07BB81C8}" type="datetimeFigureOut">
              <a:rPr lang="en-US" smtClean="0"/>
              <a:pPr/>
              <a:t>9/7/11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0C93-3AEC-CE40-AD35-ACCB98C73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3E1F-6734-1B4F-A789-C6FD07BB81C8}" type="datetimeFigureOut">
              <a:rPr lang="en-US" smtClean="0"/>
              <a:pPr/>
              <a:t>9/7/11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0C93-3AEC-CE40-AD35-ACCB98C73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3E1F-6734-1B4F-A789-C6FD07BB81C8}" type="datetimeFigureOut">
              <a:rPr lang="en-US" smtClean="0"/>
              <a:pPr/>
              <a:t>9/7/11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0C93-3AEC-CE40-AD35-ACCB98C73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3E1F-6734-1B4F-A789-C6FD07BB81C8}" type="datetimeFigureOut">
              <a:rPr lang="en-US" smtClean="0"/>
              <a:pPr/>
              <a:t>9/7/11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0C93-3AEC-CE40-AD35-ACCB98C730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3E1F-6734-1B4F-A789-C6FD07BB81C8}" type="datetimeFigureOut">
              <a:rPr lang="en-US" smtClean="0"/>
              <a:pPr/>
              <a:t>9/7/11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0C93-3AEC-CE40-AD35-ACCB98C73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3E1F-6734-1B4F-A789-C6FD07BB81C8}" type="datetimeFigureOut">
              <a:rPr lang="en-US" smtClean="0"/>
              <a:pPr/>
              <a:t>9/7/11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0C93-3AEC-CE40-AD35-ACCB98C73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3E1F-6734-1B4F-A789-C6FD07BB81C8}" type="datetimeFigureOut">
              <a:rPr lang="en-US" smtClean="0"/>
              <a:pPr/>
              <a:t>9/7/11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0C93-3AEC-CE40-AD35-ACCB98C73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3E1F-6734-1B4F-A789-C6FD07BB81C8}" type="datetimeFigureOut">
              <a:rPr lang="en-US" smtClean="0"/>
              <a:pPr/>
              <a:t>9/7/11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0C93-3AEC-CE40-AD35-ACCB98C73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3E1F-6734-1B4F-A789-C6FD07BB81C8}" type="datetimeFigureOut">
              <a:rPr lang="en-US" smtClean="0"/>
              <a:pPr/>
              <a:t>9/7/11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3E1F-6734-1B4F-A789-C6FD07BB81C8}" type="datetimeFigureOut">
              <a:rPr lang="en-US" smtClean="0"/>
              <a:pPr/>
              <a:t>9/7/11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0C93-3AEC-CE40-AD35-ACCB98C730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D743E1F-6734-1B4F-A789-C6FD07BB81C8}" type="datetimeFigureOut">
              <a:rPr lang="en-US" smtClean="0"/>
              <a:pPr/>
              <a:t>9/7/11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0DF0C93-3AEC-CE40-AD35-ACCB98C730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aps.noaa.gov/met/" TargetMode="External"/><Relationship Id="rId4" Type="http://schemas.openxmlformats.org/officeDocument/2006/relationships/hyperlink" Target="http://www.dtcenter.org/met/users/support/online_tutorial/METv3.0/index.php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tcenter.org/met/metviewer/metviewer.jsp?db=hmt_2010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tcenter.org/met/users/docs/overview.php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 smtClean="0">
                <a:solidFill>
                  <a:schemeClr val="accent1"/>
                </a:solidFill>
              </a:rPr>
              <a:t>Model Evaluation Tools</a:t>
            </a: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dirty="0" smtClean="0"/>
              <a:t>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70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Graphics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 does not have a built in way to display the computed </a:t>
            </a:r>
            <a:r>
              <a:rPr lang="en-US" dirty="0" smtClean="0"/>
              <a:t>statistics</a:t>
            </a:r>
          </a:p>
          <a:p>
            <a:endParaRPr lang="en-US" sz="800" dirty="0" smtClean="0"/>
          </a:p>
          <a:p>
            <a:r>
              <a:rPr lang="en-US" dirty="0" smtClean="0"/>
              <a:t>MET outputs all statistics in ASCII text files which can be be plotted by many different software packages if desired, or </a:t>
            </a:r>
            <a:r>
              <a:rPr lang="en-US" dirty="0" smtClean="0"/>
              <a:t>METViewer </a:t>
            </a:r>
            <a:r>
              <a:rPr lang="en-US" dirty="0" smtClean="0"/>
              <a:t>can be </a:t>
            </a:r>
            <a:r>
              <a:rPr lang="en-US" dirty="0" smtClean="0"/>
              <a:t>used</a:t>
            </a:r>
          </a:p>
          <a:p>
            <a:endParaRPr lang="en-US" sz="800" dirty="0" smtClean="0"/>
          </a:p>
          <a:p>
            <a:r>
              <a:rPr lang="en-US" dirty="0" smtClean="0"/>
              <a:t> </a:t>
            </a:r>
            <a:r>
              <a:rPr lang="en-US" dirty="0" smtClean="0"/>
              <a:t>MET</a:t>
            </a:r>
            <a:r>
              <a:rPr lang="en-US" sz="800" dirty="0" smtClean="0"/>
              <a:t> </a:t>
            </a:r>
            <a:r>
              <a:rPr lang="en-US" dirty="0" smtClean="0"/>
              <a:t>Viewer </a:t>
            </a:r>
            <a:r>
              <a:rPr lang="en-US" dirty="0" smtClean="0"/>
              <a:t>is a separate software package which visualizes MET output and is highly configurable</a:t>
            </a:r>
          </a:p>
        </p:txBody>
      </p:sp>
    </p:spTree>
    <p:extLst>
      <p:ext uri="{BB962C8B-B14F-4D97-AF65-F5344CB8AC3E}">
        <p14:creationId xmlns:p14="http://schemas.microsoft.com/office/powerpoint/2010/main" val="2815338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en-US" cap="none" dirty="0" smtClean="0"/>
              <a:t>ore</a:t>
            </a:r>
            <a:r>
              <a:rPr lang="en-US" dirty="0" smtClean="0"/>
              <a:t> i</a:t>
            </a:r>
            <a:r>
              <a:rPr lang="en-US" cap="none" dirty="0" smtClean="0"/>
              <a:t>nformation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 &amp; </a:t>
            </a:r>
            <a:r>
              <a:rPr lang="en-US" dirty="0" smtClean="0"/>
              <a:t>MET</a:t>
            </a:r>
            <a:r>
              <a:rPr lang="en-US" sz="800" dirty="0" smtClean="0"/>
              <a:t> </a:t>
            </a:r>
            <a:r>
              <a:rPr lang="en-US" dirty="0" smtClean="0"/>
              <a:t>Viewer </a:t>
            </a:r>
            <a:r>
              <a:rPr lang="en-US" dirty="0" smtClean="0"/>
              <a:t>on FAB Website: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://laps.noaa.gov/met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  <a:p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DTC Online </a:t>
            </a:r>
            <a:r>
              <a:rPr lang="en-US" dirty="0"/>
              <a:t>MET Tutorial: </a:t>
            </a:r>
            <a:r>
              <a:rPr lang="en-US" dirty="0">
                <a:solidFill>
                  <a:srgbClr val="008000"/>
                </a:solidFill>
                <a:hlinkClick r:id="rId4"/>
              </a:rPr>
              <a:t>http://www.dtcenter.org/met/users/support/online_tutorial/METv3.0/index.php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467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 smtClean="0"/>
              <a:t>MET</a:t>
            </a:r>
            <a:r>
              <a:rPr lang="en-US" sz="800" cap="none" dirty="0" smtClean="0"/>
              <a:t> </a:t>
            </a:r>
            <a:r>
              <a:rPr lang="en-US" cap="none" dirty="0" smtClean="0"/>
              <a:t>Viewer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451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What is </a:t>
            </a:r>
            <a:r>
              <a:rPr lang="en-US" cap="none" dirty="0" smtClean="0"/>
              <a:t>MET</a:t>
            </a:r>
            <a:r>
              <a:rPr lang="en-US" sz="800" cap="none" dirty="0" smtClean="0"/>
              <a:t> </a:t>
            </a:r>
            <a:r>
              <a:rPr lang="en-US" cap="none" dirty="0" smtClean="0"/>
              <a:t>Viewer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68780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MET</a:t>
            </a:r>
            <a:r>
              <a:rPr lang="en-US" sz="800" dirty="0" smtClean="0"/>
              <a:t> </a:t>
            </a:r>
            <a:r>
              <a:rPr lang="en-US" dirty="0" smtClean="0"/>
              <a:t>Viewer </a:t>
            </a:r>
            <a:r>
              <a:rPr lang="en-US" dirty="0"/>
              <a:t>tool </a:t>
            </a:r>
            <a:endParaRPr lang="en-US" dirty="0" smtClean="0"/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en-US" dirty="0" smtClean="0"/>
              <a:t>reads MET verification statistics output from a database</a:t>
            </a: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en-US" dirty="0" smtClean="0"/>
              <a:t>creates </a:t>
            </a:r>
            <a:r>
              <a:rPr lang="en-US" dirty="0"/>
              <a:t>plots using the R statistical </a:t>
            </a:r>
            <a:r>
              <a:rPr lang="en-US" dirty="0" smtClean="0"/>
              <a:t>package</a:t>
            </a: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en-US" dirty="0" smtClean="0"/>
              <a:t>includes </a:t>
            </a:r>
            <a:r>
              <a:rPr lang="en-US" dirty="0"/>
              <a:t>a web application that can be accessed from a web browser to create a single </a:t>
            </a:r>
            <a:r>
              <a:rPr lang="en-US" dirty="0" smtClean="0"/>
              <a:t>plot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specification for each plot is built using a series of controls and then serialized into </a:t>
            </a:r>
            <a:r>
              <a:rPr lang="en-US" dirty="0" smtClean="0"/>
              <a:t>XML</a:t>
            </a:r>
          </a:p>
          <a:p>
            <a:pPr lvl="2"/>
            <a:r>
              <a:rPr lang="en-US" dirty="0" smtClean="0"/>
              <a:t>for </a:t>
            </a:r>
            <a:r>
              <a:rPr lang="en-US" dirty="0"/>
              <a:t>each plot, METViewer generates a SQL query, an R script to create the plot, a flat file containing the data that will be plotted and the plot </a:t>
            </a:r>
            <a:r>
              <a:rPr lang="en-US" dirty="0" smtClean="0"/>
              <a:t>itself</a:t>
            </a:r>
          </a:p>
          <a:p>
            <a:pPr lvl="2"/>
            <a:endParaRPr lang="en-US" sz="800" dirty="0" smtClean="0"/>
          </a:p>
          <a:p>
            <a:r>
              <a:rPr lang="en-US" dirty="0" smtClean="0"/>
              <a:t>Available </a:t>
            </a:r>
            <a:r>
              <a:rPr lang="en-US" dirty="0"/>
              <a:t>to anyone online:</a:t>
            </a:r>
          </a:p>
          <a:p>
            <a:pPr marL="411480" lvl="1" indent="0">
              <a:buNone/>
            </a:pPr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://www.dtcenter.org/met/metviewer/metviewer.jsp?db=hmt_2010</a:t>
            </a:r>
            <a:endParaRPr lang="en-US" sz="1600" dirty="0"/>
          </a:p>
          <a:p>
            <a:pPr lvl="2"/>
            <a:r>
              <a:rPr lang="en-US" sz="1400" dirty="0" smtClean="0"/>
              <a:t>Note</a:t>
            </a:r>
            <a:r>
              <a:rPr lang="en-US" sz="1400" dirty="0"/>
              <a:t>: </a:t>
            </a:r>
            <a:r>
              <a:rPr lang="en-US" sz="1400" dirty="0" smtClean="0"/>
              <a:t>the link is </a:t>
            </a:r>
            <a:r>
              <a:rPr lang="en-US" sz="1400" dirty="0"/>
              <a:t>a public test version and hence is limited to a single database.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964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cap="none" dirty="0" err="1" smtClean="0"/>
              <a:t>METViewer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Fully customizable and very powerful but has a learning </a:t>
            </a:r>
            <a:r>
              <a:rPr lang="en-US" dirty="0" smtClean="0"/>
              <a:t>curve</a:t>
            </a:r>
          </a:p>
          <a:p>
            <a:endParaRPr lang="en-US" sz="800" dirty="0" smtClean="0"/>
          </a:p>
          <a:p>
            <a:r>
              <a:rPr lang="en-US" dirty="0" smtClean="0"/>
              <a:t>Can produce fully customizable: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dirty="0" smtClean="0"/>
              <a:t>-Series </a:t>
            </a:r>
            <a:r>
              <a:rPr lang="en-US" dirty="0"/>
              <a:t>plots with confidence </a:t>
            </a:r>
            <a:r>
              <a:rPr lang="en-US" dirty="0" smtClean="0"/>
              <a:t>intervals</a:t>
            </a:r>
          </a:p>
          <a:p>
            <a:pPr marL="114300" indent="0">
              <a:buNone/>
            </a:pPr>
            <a:r>
              <a:rPr lang="en-US" dirty="0" smtClean="0"/>
              <a:t>	-Box plots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dirty="0" smtClean="0"/>
              <a:t>-X-Y scatter plots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dirty="0" smtClean="0"/>
              <a:t>-Histograms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118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METViewer Usage</a:t>
            </a:r>
            <a:endParaRPr lang="en-US" cap="none" dirty="0"/>
          </a:p>
        </p:txBody>
      </p:sp>
      <p:pic>
        <p:nvPicPr>
          <p:cNvPr id="4" name="Content Placeholder 3" descr="Screen shot 2011-09-06 at 3.39.1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7490" b="-367490"/>
          <a:stretch>
            <a:fillRect/>
          </a:stretch>
        </p:blipFill>
        <p:spPr>
          <a:xfrm>
            <a:off x="457200" y="1689714"/>
            <a:ext cx="8229600" cy="4373563"/>
          </a:xfrm>
        </p:spPr>
      </p:pic>
      <p:sp>
        <p:nvSpPr>
          <p:cNvPr id="5" name="TextBox 4"/>
          <p:cNvSpPr txBox="1"/>
          <p:nvPr/>
        </p:nvSpPr>
        <p:spPr>
          <a:xfrm>
            <a:off x="426128" y="2046185"/>
            <a:ext cx="82606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METViewer is designed to be configured in a downward direction. This means that the user should set the desired settings in order, gradually moving downward.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top three settings (shown above) allow the user to select a database and type for the plot.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822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 smtClean="0"/>
              <a:t>METViewer</a:t>
            </a:r>
            <a:r>
              <a:rPr lang="en-US" cap="none" dirty="0" smtClean="0"/>
              <a:t> Usage</a:t>
            </a:r>
            <a:endParaRPr lang="en-US" cap="none" dirty="0"/>
          </a:p>
        </p:txBody>
      </p:sp>
      <p:sp>
        <p:nvSpPr>
          <p:cNvPr id="5" name="TextBox 4"/>
          <p:cNvSpPr txBox="1"/>
          <p:nvPr/>
        </p:nvSpPr>
        <p:spPr>
          <a:xfrm>
            <a:off x="426128" y="2046185"/>
            <a:ext cx="8260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285" y="1748981"/>
            <a:ext cx="8229600" cy="4373563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Y2 axis can be used to plot a Base Rate.</a:t>
            </a:r>
            <a:endParaRPr lang="en-US" dirty="0"/>
          </a:p>
        </p:txBody>
      </p:sp>
      <p:pic>
        <p:nvPicPr>
          <p:cNvPr id="4" name="Picture 3" descr="Screen shot 2011-09-06 at 3.47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56" y="2634156"/>
            <a:ext cx="7754582" cy="380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26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Result</a:t>
            </a:r>
            <a:endParaRPr lang="en-US" cap="none" dirty="0"/>
          </a:p>
        </p:txBody>
      </p:sp>
      <p:sp>
        <p:nvSpPr>
          <p:cNvPr id="5" name="TextBox 4"/>
          <p:cNvSpPr txBox="1"/>
          <p:nvPr/>
        </p:nvSpPr>
        <p:spPr>
          <a:xfrm>
            <a:off x="426128" y="2046185"/>
            <a:ext cx="8260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 descr="image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" b="767"/>
          <a:stretch/>
        </p:blipFill>
        <p:spPr>
          <a:xfrm>
            <a:off x="1079969" y="1447799"/>
            <a:ext cx="7093946" cy="5328246"/>
          </a:xfrm>
        </p:spPr>
      </p:pic>
    </p:spTree>
    <p:extLst>
      <p:ext uri="{BB962C8B-B14F-4D97-AF65-F5344CB8AC3E}">
        <p14:creationId xmlns:p14="http://schemas.microsoft.com/office/powerpoint/2010/main" val="3196843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What MET</a:t>
            </a:r>
            <a:r>
              <a:rPr lang="en-US" sz="800" cap="none" dirty="0" smtClean="0"/>
              <a:t> </a:t>
            </a:r>
            <a:r>
              <a:rPr lang="en-US" cap="none" smtClean="0"/>
              <a:t>Viewer Offers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68780"/>
          </a:xfrm>
        </p:spPr>
        <p:txBody>
          <a:bodyPr>
            <a:normAutofit/>
          </a:bodyPr>
          <a:lstStyle/>
          <a:p>
            <a:r>
              <a:rPr lang="en-US" dirty="0"/>
              <a:t>Useful options that are in </a:t>
            </a:r>
            <a:r>
              <a:rPr lang="en-US" dirty="0" smtClean="0"/>
              <a:t>MET</a:t>
            </a:r>
            <a:r>
              <a:rPr lang="en-US" sz="800" dirty="0" smtClean="0"/>
              <a:t> </a:t>
            </a:r>
            <a:r>
              <a:rPr lang="en-US" dirty="0" smtClean="0"/>
              <a:t>Viewer</a:t>
            </a:r>
            <a:endParaRPr lang="en-US" dirty="0"/>
          </a:p>
          <a:p>
            <a:pPr lvl="1" indent="-342900">
              <a:buClr>
                <a:schemeClr val="accent5">
                  <a:lumMod val="75000"/>
                </a:schemeClr>
              </a:buClr>
            </a:pPr>
            <a:r>
              <a:rPr lang="en-US" dirty="0" smtClean="0"/>
              <a:t>Standard scores: RMSE,ME,MAE,GSS,CSI,FAR,....</a:t>
            </a:r>
          </a:p>
          <a:p>
            <a:pPr lvl="1" indent="-342900">
              <a:buClr>
                <a:schemeClr val="accent5">
                  <a:lumMod val="75000"/>
                </a:schemeClr>
              </a:buClr>
            </a:pPr>
            <a:r>
              <a:rPr lang="en-US" dirty="0" smtClean="0"/>
              <a:t>Ensemble </a:t>
            </a:r>
            <a:r>
              <a:rPr lang="en-US" dirty="0"/>
              <a:t>utilities: ensemble mean, spread, probabilities, ROC, Brier….</a:t>
            </a:r>
          </a:p>
          <a:p>
            <a:pPr lvl="1" indent="-342900">
              <a:buClr>
                <a:schemeClr val="accent5">
                  <a:lumMod val="75000"/>
                </a:schemeClr>
              </a:buClr>
            </a:pPr>
            <a:r>
              <a:rPr lang="en-US" dirty="0"/>
              <a:t>Formats: Time series, bar plots, boxplots, rank histograms,….</a:t>
            </a:r>
          </a:p>
          <a:p>
            <a:pPr lvl="1" indent="-342900">
              <a:buClr>
                <a:schemeClr val="accent5">
                  <a:lumMod val="75000"/>
                </a:schemeClr>
              </a:buClr>
            </a:pPr>
            <a:r>
              <a:rPr lang="en-US" dirty="0"/>
              <a:t>Aggregate on-the fly, over thresholds, forecast times, valid times, lead times, etc.</a:t>
            </a:r>
          </a:p>
          <a:p>
            <a:pPr lvl="1" indent="-342900">
              <a:buClr>
                <a:schemeClr val="accent5">
                  <a:lumMod val="75000"/>
                </a:schemeClr>
              </a:buClr>
            </a:pPr>
            <a:r>
              <a:rPr lang="en-US" dirty="0"/>
              <a:t>Uncertainty options: boxplot notches, error bars, sub-sampling,…</a:t>
            </a:r>
          </a:p>
          <a:p>
            <a:pPr lvl="1" indent="-342900">
              <a:buClr>
                <a:schemeClr val="accent5">
                  <a:lumMod val="75000"/>
                </a:schemeClr>
              </a:buClr>
            </a:pPr>
            <a:r>
              <a:rPr lang="en-US" dirty="0" smtClean="0"/>
              <a:t>Spatial Techniques displays: MODE, Wavelet methods, neighborhood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21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Result</a:t>
            </a:r>
            <a:endParaRPr lang="en-US" cap="none" dirty="0"/>
          </a:p>
        </p:txBody>
      </p:sp>
      <p:sp>
        <p:nvSpPr>
          <p:cNvPr id="5" name="TextBox 4"/>
          <p:cNvSpPr txBox="1"/>
          <p:nvPr/>
        </p:nvSpPr>
        <p:spPr>
          <a:xfrm>
            <a:off x="426128" y="2046185"/>
            <a:ext cx="8260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 descr="APCP_06_cnt_Spring_HMT_West_d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40" y="1169196"/>
            <a:ext cx="6749442" cy="5215478"/>
          </a:xfrm>
          <a:prstGeom prst="rect">
            <a:avLst/>
          </a:prstGeom>
        </p:spPr>
      </p:pic>
      <p:sp>
        <p:nvSpPr>
          <p:cNvPr id="9" name="Content Placeholder 8"/>
          <p:cNvSpPr txBox="1">
            <a:spLocks noGrp="1"/>
          </p:cNvSpPr>
          <p:nvPr>
            <p:ph idx="1"/>
          </p:nvPr>
        </p:nvSpPr>
        <p:spPr>
          <a:xfrm>
            <a:off x="998470" y="6206046"/>
            <a:ext cx="75085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 algn="ctr">
              <a:buNone/>
            </a:pPr>
            <a:r>
              <a:rPr lang="en-US" sz="1600" dirty="0" smtClean="0"/>
              <a:t>Aggregated by diurnal cycle valid times; Comparison of one gridded dataset with another gridded dataset (</a:t>
            </a:r>
            <a:r>
              <a:rPr lang="en-US" sz="1600" dirty="0" err="1" smtClean="0"/>
              <a:t>StageIV</a:t>
            </a:r>
            <a:r>
              <a:rPr lang="en-US" sz="1600" dirty="0" smtClean="0"/>
              <a:t> and ‘improved’ </a:t>
            </a:r>
            <a:r>
              <a:rPr lang="en-US" sz="1600" dirty="0" err="1" smtClean="0"/>
              <a:t>StageIV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94875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smtClean="0"/>
              <a:t>What is MET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48829"/>
          </a:xfrm>
        </p:spPr>
        <p:txBody>
          <a:bodyPr>
            <a:normAutofit/>
          </a:bodyPr>
          <a:lstStyle/>
          <a:p>
            <a:r>
              <a:rPr lang="en-US" b="1" dirty="0" smtClean="0"/>
              <a:t>Model Evaluation Tools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008000"/>
                </a:solidFill>
              </a:rPr>
              <a:t>MET</a:t>
            </a:r>
            <a:r>
              <a:rPr lang="en-US" dirty="0" smtClean="0"/>
              <a:t>)-</a:t>
            </a:r>
            <a:r>
              <a:rPr lang="en-US" sz="2000" dirty="0" smtClean="0"/>
              <a:t>a powerful and highly configurable verification package developed by DTC offering: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sz="1600" dirty="0"/>
              <a:t>Standard verification scores comparing gridded model data to point-based observations</a:t>
            </a:r>
          </a:p>
          <a:p>
            <a:r>
              <a:rPr lang="en-US" sz="1600" dirty="0"/>
              <a:t>Standard verification scores comparing gridded model data to gridded observations</a:t>
            </a:r>
          </a:p>
          <a:p>
            <a:r>
              <a:rPr lang="en-US" sz="1600" dirty="0"/>
              <a:t>Spatial verification methods comparing gridded model data to gridded observations using neighborhood, object-based, and intensity-scale decomposition approaches</a:t>
            </a:r>
          </a:p>
          <a:p>
            <a:r>
              <a:rPr lang="en-US" sz="1600" dirty="0"/>
              <a:t>Ensemble and probabilistic verification methods comparing gridded model data to point-based or gridded observations</a:t>
            </a:r>
          </a:p>
          <a:p>
            <a:r>
              <a:rPr lang="en-US" sz="1600" dirty="0"/>
              <a:t>Aggregating the output of these verification methods through time and </a:t>
            </a:r>
            <a:r>
              <a:rPr lang="en-US" sz="1600" dirty="0" smtClean="0"/>
              <a:t>space</a:t>
            </a:r>
            <a:endParaRPr lang="en-US" sz="1600" dirty="0"/>
          </a:p>
          <a:p>
            <a:pPr marL="11430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90364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Result</a:t>
            </a:r>
            <a:endParaRPr lang="en-US" cap="none" dirty="0"/>
          </a:p>
        </p:txBody>
      </p:sp>
      <p:sp>
        <p:nvSpPr>
          <p:cNvPr id="5" name="TextBox 4"/>
          <p:cNvSpPr txBox="1"/>
          <p:nvPr/>
        </p:nvSpPr>
        <p:spPr>
          <a:xfrm>
            <a:off x="426128" y="2046185"/>
            <a:ext cx="8260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524" y="6313096"/>
            <a:ext cx="6409901" cy="544903"/>
          </a:xfrm>
        </p:spPr>
        <p:txBody>
          <a:bodyPr>
            <a:normAutofit fontScale="77500" lnSpcReduction="20000"/>
          </a:bodyPr>
          <a:lstStyle/>
          <a:p>
            <a:pPr marL="114300" indent="0" algn="ctr">
              <a:buNone/>
            </a:pPr>
            <a:r>
              <a:rPr lang="en-US" sz="2300" dirty="0"/>
              <a:t>30-day aggregations, with multiple models and ensemble members, plotted over lead times</a:t>
            </a:r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25" y="1359752"/>
            <a:ext cx="6409901" cy="495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875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74450"/>
            <a:ext cx="8260672" cy="1039427"/>
          </a:xfrm>
        </p:spPr>
        <p:txBody>
          <a:bodyPr/>
          <a:lstStyle/>
          <a:p>
            <a:r>
              <a:rPr lang="en-US" sz="3600" cap="none" dirty="0"/>
              <a:t>What is MET</a:t>
            </a:r>
            <a:endParaRPr lang="en-US" dirty="0"/>
          </a:p>
        </p:txBody>
      </p:sp>
      <p:pic>
        <p:nvPicPr>
          <p:cNvPr id="4" name="Content Placeholder 3" descr="MET_flowchart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48" r="-8248"/>
          <a:stretch>
            <a:fillRect/>
          </a:stretch>
        </p:blipFill>
        <p:spPr>
          <a:xfrm>
            <a:off x="191497" y="1716268"/>
            <a:ext cx="8818958" cy="4686773"/>
          </a:xfrm>
        </p:spPr>
      </p:pic>
    </p:spTree>
    <p:extLst>
      <p:ext uri="{BB962C8B-B14F-4D97-AF65-F5344CB8AC3E}">
        <p14:creationId xmlns:p14="http://schemas.microsoft.com/office/powerpoint/2010/main" val="4266746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 </a:t>
            </a:r>
            <a:r>
              <a:rPr lang="en-US" cap="none" dirty="0"/>
              <a:t>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45558"/>
          </a:xfrm>
        </p:spPr>
        <p:txBody>
          <a:bodyPr>
            <a:normAutofit/>
          </a:bodyPr>
          <a:lstStyle/>
          <a:p>
            <a:r>
              <a:rPr lang="en-US" dirty="0" smtClean="0"/>
              <a:t>Configuration: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dirty="0" smtClean="0"/>
              <a:t>A configuration file* (specific to each MET tool) 	detailing the different verification settings needs 	to be configured and supplied prior to a MET 	verification run.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sz="1600" dirty="0" smtClean="0"/>
              <a:t>-ASCII text format</a:t>
            </a:r>
          </a:p>
          <a:p>
            <a:pPr marL="11430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-All settings are explained in comments in the file</a:t>
            </a:r>
          </a:p>
          <a:p>
            <a:pPr marL="11430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-Can be reused for multiple runs</a:t>
            </a:r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r>
              <a:rPr lang="en-US" sz="1600" dirty="0" smtClean="0"/>
              <a:t>*More info on all of the settings in the configuration file can be found in the MET Tutorial PDF</a:t>
            </a:r>
            <a:r>
              <a:rPr lang="en-US" sz="1600" dirty="0"/>
              <a:t>, available at</a:t>
            </a:r>
            <a:r>
              <a:rPr lang="en-US" sz="1600" dirty="0">
                <a:solidFill>
                  <a:schemeClr val="tx1"/>
                </a:solidFill>
              </a:rPr>
              <a:t>  </a:t>
            </a:r>
            <a:r>
              <a:rPr lang="en-US" sz="1400" dirty="0">
                <a:solidFill>
                  <a:srgbClr val="3366FF"/>
                </a:solidFill>
                <a:hlinkClick r:id="rId3"/>
              </a:rPr>
              <a:t>http://www.dtcenter.org/met/users/docs/overview.php</a:t>
            </a:r>
            <a:endParaRPr lang="en-US" sz="1400" dirty="0" smtClean="0">
              <a:solidFill>
                <a:srgbClr val="3366FF"/>
              </a:solidFill>
            </a:endParaRPr>
          </a:p>
        </p:txBody>
      </p:sp>
      <p:pic>
        <p:nvPicPr>
          <p:cNvPr id="4" name="Picture 3" descr="Screen shot 2011-09-06 at 2.26.23 PM.png"/>
          <p:cNvPicPr>
            <a:picLocks noChangeAspect="1"/>
          </p:cNvPicPr>
          <p:nvPr/>
        </p:nvPicPr>
        <p:blipFill rotWithShape="1">
          <a:blip r:embed="rId4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" t="1" r="13125" b="47670"/>
          <a:stretch/>
        </p:blipFill>
        <p:spPr>
          <a:xfrm>
            <a:off x="2456576" y="1550592"/>
            <a:ext cx="6053959" cy="51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72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 </a:t>
            </a:r>
            <a:r>
              <a:rPr lang="en-US" cap="none" dirty="0"/>
              <a:t>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Running selected MET Tool: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sz="1600" dirty="0" smtClean="0"/>
              <a:t>-MET Tool name</a:t>
            </a:r>
          </a:p>
          <a:p>
            <a:pPr marL="11430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-Forecast data file</a:t>
            </a:r>
          </a:p>
          <a:p>
            <a:pPr marL="11430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-Observation data file</a:t>
            </a:r>
          </a:p>
          <a:p>
            <a:pPr marL="11430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-Configuration file</a:t>
            </a:r>
          </a:p>
          <a:p>
            <a:pPr marL="11430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-Output directory</a:t>
            </a:r>
          </a:p>
          <a:p>
            <a:pPr marL="114300" indent="0">
              <a:buNone/>
            </a:pPr>
            <a:r>
              <a:rPr lang="en-US" sz="1600" dirty="0" smtClean="0"/>
              <a:t>	-Additional arguments</a:t>
            </a:r>
          </a:p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r>
              <a:rPr lang="en-US" sz="1600" dirty="0" smtClean="0"/>
              <a:t>Example for GRID-STAT:</a:t>
            </a:r>
            <a:endParaRPr lang="en-US" sz="1600" dirty="0"/>
          </a:p>
          <a:p>
            <a:pPr marL="114300" indent="0">
              <a:buNone/>
            </a:pPr>
            <a:r>
              <a:rPr lang="en-US" sz="1400" dirty="0" smtClean="0">
                <a:solidFill>
                  <a:srgbClr val="3366FF"/>
                </a:solidFill>
              </a:rPr>
              <a:t>METv3.0.1</a:t>
            </a:r>
            <a:r>
              <a:rPr lang="en-US" sz="1400" dirty="0">
                <a:solidFill>
                  <a:srgbClr val="3366FF"/>
                </a:solidFill>
              </a:rPr>
              <a:t>/bin/</a:t>
            </a:r>
            <a:r>
              <a:rPr lang="en-US" sz="1400" dirty="0" err="1">
                <a:solidFill>
                  <a:srgbClr val="3366FF"/>
                </a:solidFill>
              </a:rPr>
              <a:t>grid_stat</a:t>
            </a:r>
            <a:r>
              <a:rPr lang="en-US" sz="1400" dirty="0">
                <a:solidFill>
                  <a:srgbClr val="3366FF"/>
                </a:solidFill>
              </a:rPr>
              <a:t> "$FCST_FILE" "$OBS_FILE" </a:t>
            </a:r>
            <a:r>
              <a:rPr lang="en-US" sz="1400" dirty="0" smtClean="0">
                <a:solidFill>
                  <a:srgbClr val="3366FF"/>
                </a:solidFill>
              </a:rPr>
              <a:t>“$CONFIG_FILE” –</a:t>
            </a:r>
            <a:r>
              <a:rPr lang="en-US" sz="1400" dirty="0" err="1" smtClean="0">
                <a:solidFill>
                  <a:srgbClr val="3366FF"/>
                </a:solidFill>
              </a:rPr>
              <a:t>outdir</a:t>
            </a:r>
            <a:r>
              <a:rPr lang="en-US" sz="1400" dirty="0" smtClean="0">
                <a:solidFill>
                  <a:srgbClr val="3366FF"/>
                </a:solidFill>
              </a:rPr>
              <a:t> "</a:t>
            </a:r>
            <a:r>
              <a:rPr lang="en-US" sz="1400" dirty="0">
                <a:solidFill>
                  <a:srgbClr val="3366FF"/>
                </a:solidFill>
              </a:rPr>
              <a:t>$</a:t>
            </a:r>
            <a:r>
              <a:rPr lang="en-US" sz="1400" dirty="0" smtClean="0">
                <a:solidFill>
                  <a:srgbClr val="3366FF"/>
                </a:solidFill>
              </a:rPr>
              <a:t>OUTPUT_DIRECTORY" </a:t>
            </a:r>
            <a:r>
              <a:rPr lang="en-US" sz="1400" dirty="0">
                <a:solidFill>
                  <a:srgbClr val="3366FF"/>
                </a:solidFill>
              </a:rPr>
              <a:t>-v 2</a:t>
            </a:r>
            <a:r>
              <a:rPr lang="en-US" sz="1400" dirty="0" smtClean="0">
                <a:solidFill>
                  <a:srgbClr val="3366FF"/>
                </a:solidFill>
              </a:rPr>
              <a:t>;</a:t>
            </a:r>
          </a:p>
          <a:p>
            <a:pPr marL="114300" indent="0">
              <a:buNone/>
            </a:pPr>
            <a:endParaRPr lang="en-US" sz="1400" dirty="0">
              <a:solidFill>
                <a:srgbClr val="3366FF"/>
              </a:solidFill>
            </a:endParaRPr>
          </a:p>
          <a:p>
            <a:pPr marL="114300" indent="0">
              <a:buNone/>
            </a:pPr>
            <a:r>
              <a:rPr lang="en-US" sz="1600" dirty="0" smtClean="0"/>
              <a:t>Example for POINT-STAT:</a:t>
            </a:r>
          </a:p>
          <a:p>
            <a:pPr marL="114300" indent="0">
              <a:buNone/>
            </a:pPr>
            <a:r>
              <a:rPr lang="en-US" sz="1400" dirty="0" smtClean="0">
                <a:solidFill>
                  <a:srgbClr val="3366FF"/>
                </a:solidFill>
              </a:rPr>
              <a:t>METv3.0.1/bin</a:t>
            </a:r>
            <a:r>
              <a:rPr lang="en-US" sz="1400" dirty="0">
                <a:solidFill>
                  <a:srgbClr val="3366FF"/>
                </a:solidFill>
              </a:rPr>
              <a:t>/</a:t>
            </a:r>
            <a:r>
              <a:rPr lang="en-US" sz="1400" dirty="0" err="1" smtClean="0">
                <a:solidFill>
                  <a:srgbClr val="3366FF"/>
                </a:solidFill>
              </a:rPr>
              <a:t>point_stat</a:t>
            </a:r>
            <a:r>
              <a:rPr lang="en-US" sz="1400" dirty="0">
                <a:solidFill>
                  <a:srgbClr val="3366FF"/>
                </a:solidFill>
              </a:rPr>
              <a:t> </a:t>
            </a:r>
            <a:r>
              <a:rPr lang="en-US" sz="1400" dirty="0" smtClean="0">
                <a:solidFill>
                  <a:srgbClr val="3366FF"/>
                </a:solidFill>
              </a:rPr>
              <a:t>“$FCST_FILE” “$OBS_FILE” “$CONFIG_FILE” –</a:t>
            </a:r>
            <a:r>
              <a:rPr lang="en-US" sz="1400" dirty="0" err="1" smtClean="0">
                <a:solidFill>
                  <a:srgbClr val="3366FF"/>
                </a:solidFill>
              </a:rPr>
              <a:t>outdir</a:t>
            </a:r>
            <a:r>
              <a:rPr lang="en-US" sz="1400" dirty="0" smtClean="0">
                <a:solidFill>
                  <a:srgbClr val="3366FF"/>
                </a:solidFill>
              </a:rPr>
              <a:t> “$OUTPUT_DIRECTORY” –v 2;</a:t>
            </a:r>
          </a:p>
        </p:txBody>
      </p:sp>
    </p:spTree>
    <p:extLst>
      <p:ext uri="{BB962C8B-B14F-4D97-AF65-F5344CB8AC3E}">
        <p14:creationId xmlns:p14="http://schemas.microsoft.com/office/powerpoint/2010/main" val="3610230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 a</a:t>
            </a:r>
            <a:r>
              <a:rPr lang="en-US" cap="none" dirty="0" smtClean="0"/>
              <a:t>utomation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Without automation, MET verifies 1 forecast file with 1 observation file</a:t>
            </a:r>
            <a:r>
              <a:rPr lang="en-US" dirty="0"/>
              <a:t> </a:t>
            </a:r>
            <a:r>
              <a:rPr lang="en-US" dirty="0" smtClean="0"/>
              <a:t>and is nearly impossible to use for actual data sets. Usually only used for </a:t>
            </a:r>
            <a:r>
              <a:rPr lang="en-US" dirty="0" smtClean="0"/>
              <a:t>testing</a:t>
            </a:r>
          </a:p>
          <a:p>
            <a:endParaRPr lang="en-US" sz="800" dirty="0" smtClean="0"/>
          </a:p>
          <a:p>
            <a:r>
              <a:rPr lang="en-US" dirty="0" smtClean="0"/>
              <a:t>Shell Scripts provide:</a:t>
            </a:r>
          </a:p>
          <a:p>
            <a:pPr marL="685800" lvl="2" indent="0">
              <a:buNone/>
            </a:pPr>
            <a:r>
              <a:rPr lang="en-US" sz="1600" dirty="0" smtClean="0"/>
              <a:t>-</a:t>
            </a:r>
            <a:r>
              <a:rPr lang="en-US" dirty="0" smtClean="0"/>
              <a:t>Speed (MET tools are run thousands of times over entire data sets)</a:t>
            </a:r>
          </a:p>
          <a:p>
            <a:pPr marL="685800" lvl="2" indent="0">
              <a:buNone/>
            </a:pPr>
            <a:r>
              <a:rPr lang="en-US" dirty="0" smtClean="0"/>
              <a:t>-</a:t>
            </a:r>
            <a:r>
              <a:rPr lang="en-US" dirty="0" smtClean="0"/>
              <a:t>Control (MET is run using specified settings or only if conditions are met</a:t>
            </a:r>
            <a:r>
              <a:rPr lang="en-US" dirty="0" smtClean="0"/>
              <a:t>)</a:t>
            </a:r>
          </a:p>
          <a:p>
            <a:pPr marL="685800" lvl="2" indent="0">
              <a:buNone/>
            </a:pPr>
            <a:r>
              <a:rPr lang="en-US" sz="1800" dirty="0" smtClean="0"/>
              <a:t>-</a:t>
            </a:r>
            <a:r>
              <a:rPr lang="en-US" sz="1800" dirty="0" smtClean="0"/>
              <a:t>Data </a:t>
            </a:r>
            <a:r>
              <a:rPr lang="en-US" sz="1800" dirty="0" smtClean="0"/>
              <a:t>collection, </a:t>
            </a:r>
            <a:r>
              <a:rPr lang="en-US" sz="1800" dirty="0" smtClean="0"/>
              <a:t>formatting and </a:t>
            </a:r>
            <a:r>
              <a:rPr lang="en-US" sz="1800" dirty="0" smtClean="0"/>
              <a:t>conversion</a:t>
            </a:r>
          </a:p>
          <a:p>
            <a:pPr marL="685800" lvl="2" indent="0">
              <a:buNone/>
            </a:pPr>
            <a:r>
              <a:rPr lang="en-US" sz="1800" dirty="0" smtClean="0"/>
              <a:t>-</a:t>
            </a:r>
            <a:r>
              <a:rPr lang="en-US" sz="1800" dirty="0" smtClean="0"/>
              <a:t>Ideal </a:t>
            </a:r>
            <a:r>
              <a:rPr lang="en-US" sz="1800" dirty="0" smtClean="0"/>
              <a:t>bookkeeping </a:t>
            </a:r>
            <a:r>
              <a:rPr lang="en-US" sz="1800" dirty="0" smtClean="0"/>
              <a:t>(Based on time, settings, </a:t>
            </a:r>
            <a:r>
              <a:rPr lang="en-US" sz="1800" dirty="0" smtClean="0"/>
              <a:t>etc.)</a:t>
            </a:r>
          </a:p>
          <a:p>
            <a:pPr marL="685800" lvl="2" indent="0">
              <a:buNone/>
            </a:pPr>
            <a:r>
              <a:rPr lang="en-US" sz="1800" dirty="0" smtClean="0"/>
              <a:t>-</a:t>
            </a:r>
            <a:r>
              <a:rPr lang="en-US" sz="1800" dirty="0" smtClean="0"/>
              <a:t>Custom, correct, and consistent output </a:t>
            </a:r>
            <a:r>
              <a:rPr lang="en-US" sz="1800" dirty="0" smtClean="0"/>
              <a:t>filenames</a:t>
            </a:r>
          </a:p>
          <a:p>
            <a:pPr marL="685800" lvl="2" indent="0">
              <a:buNone/>
            </a:pPr>
            <a:r>
              <a:rPr lang="en-US" sz="1800" dirty="0" smtClean="0"/>
              <a:t>-</a:t>
            </a:r>
            <a:r>
              <a:rPr lang="en-US" sz="1800" dirty="0" smtClean="0"/>
              <a:t>Tree-like folder structure ideal for </a:t>
            </a:r>
            <a:r>
              <a:rPr lang="en-US" sz="1800" dirty="0" smtClean="0"/>
              <a:t>METViewer</a:t>
            </a:r>
            <a:endParaRPr lang="en-US" dirty="0"/>
          </a:p>
          <a:p>
            <a:pPr marL="685800" lvl="2" indent="0">
              <a:buNone/>
            </a:pPr>
            <a:r>
              <a:rPr lang="en-US" sz="1800" dirty="0" smtClean="0"/>
              <a:t>-</a:t>
            </a:r>
            <a:r>
              <a:rPr lang="en-US" sz="1800" dirty="0" smtClean="0"/>
              <a:t>Easily adjusted to run over different models and/or times</a:t>
            </a:r>
          </a:p>
        </p:txBody>
      </p:sp>
    </p:spTree>
    <p:extLst>
      <p:ext uri="{BB962C8B-B14F-4D97-AF65-F5344CB8AC3E}">
        <p14:creationId xmlns:p14="http://schemas.microsoft.com/office/powerpoint/2010/main" val="345392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 A</a:t>
            </a:r>
            <a:r>
              <a:rPr lang="en-US" cap="none" dirty="0" smtClean="0"/>
              <a:t>utomation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Depending on usage, automation scripts can vary greatly. However, most tend to have a general structure: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sz="1600" dirty="0" smtClean="0"/>
              <a:t>1. Set settings (period, domain, initialization times, </a:t>
            </a:r>
            <a:r>
              <a:rPr lang="en-US" sz="1600" dirty="0" smtClean="0"/>
              <a:t>etc.)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	2. Gather forecast data</a:t>
            </a:r>
          </a:p>
          <a:p>
            <a:pPr marL="114300" indent="0">
              <a:buNone/>
            </a:pPr>
            <a:r>
              <a:rPr lang="en-US" sz="1600" dirty="0"/>
              <a:t>	3</a:t>
            </a:r>
            <a:r>
              <a:rPr lang="en-US" sz="1600" dirty="0" smtClean="0"/>
              <a:t>. Gather observation data</a:t>
            </a:r>
          </a:p>
          <a:p>
            <a:pPr marL="11430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4. Reformat forecast and observation data to be MET-readable</a:t>
            </a:r>
          </a:p>
          <a:p>
            <a:pPr marL="11430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5. Iterate over time, computing forecast and observation filenames</a:t>
            </a:r>
          </a:p>
          <a:p>
            <a:pPr marL="114300" indent="0">
              <a:buNone/>
            </a:pPr>
            <a:r>
              <a:rPr lang="en-US" sz="1600" dirty="0"/>
              <a:t>	6</a:t>
            </a:r>
            <a:r>
              <a:rPr lang="en-US" sz="1600" dirty="0" smtClean="0"/>
              <a:t>. If a match is found in step 5, run MET tool with given parameters from step 1</a:t>
            </a:r>
          </a:p>
          <a:p>
            <a:pPr marL="11430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7. Aggregate and reformat output data</a:t>
            </a:r>
          </a:p>
          <a:p>
            <a:pPr marL="114300" indent="0">
              <a:buNone/>
            </a:pPr>
            <a:r>
              <a:rPr lang="en-US" sz="1600" dirty="0"/>
              <a:t>	8</a:t>
            </a:r>
            <a:r>
              <a:rPr lang="en-US" sz="1600" dirty="0" smtClean="0"/>
              <a:t>. Repeat for different models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82128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OP3-4-5_AU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000" y="1860018"/>
            <a:ext cx="6075791" cy="46949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IOP3-4-5_HMT-ens_RO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4" y="1860018"/>
            <a:ext cx="2506682" cy="19369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IOP3-4-5_SREF_RO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4" y="3938098"/>
            <a:ext cx="2506682" cy="193698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4875" y="359175"/>
            <a:ext cx="81080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DTC/HMT Collaboration:  Ensemble QPF Comparisons</a:t>
            </a:r>
          </a:p>
          <a:p>
            <a:pPr algn="ctr"/>
            <a:endParaRPr lang="en-US" dirty="0" smtClean="0"/>
          </a:p>
          <a:p>
            <a:pPr algn="ctr"/>
            <a:r>
              <a:rPr lang="en-US" i="1" u="sng" dirty="0" smtClean="0">
                <a:solidFill>
                  <a:schemeClr val="bg2">
                    <a:lumMod val="10000"/>
                  </a:schemeClr>
                </a:solidFill>
              </a:rPr>
              <a:t>Area under </a:t>
            </a:r>
            <a:r>
              <a:rPr lang="en-US" i="1" u="sng" dirty="0" smtClean="0">
                <a:solidFill>
                  <a:schemeClr val="bg2">
                    <a:lumMod val="10000"/>
                  </a:schemeClr>
                </a:solidFill>
              </a:rPr>
              <a:t>the ROC Curve for SREF and WRF ensembles for 3 IOPs in February 2011 over California Domain for Rainfall </a:t>
            </a:r>
            <a:r>
              <a:rPr lang="en-US" i="1" u="sng" dirty="0">
                <a:solidFill>
                  <a:schemeClr val="bg2">
                    <a:lumMod val="10000"/>
                  </a:schemeClr>
                </a:solidFill>
              </a:rPr>
              <a:t>g</a:t>
            </a:r>
            <a:r>
              <a:rPr lang="en-US" i="1" u="sng" dirty="0" smtClean="0">
                <a:solidFill>
                  <a:schemeClr val="bg2">
                    <a:lumMod val="10000"/>
                  </a:schemeClr>
                </a:solidFill>
              </a:rPr>
              <a:t>reater than 0.5 inch</a:t>
            </a:r>
            <a:endParaRPr lang="en-US" i="1" u="sng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90_plot_00172_20110901_2304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041400"/>
            <a:ext cx="4453965" cy="3441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313" y="230899"/>
            <a:ext cx="78899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MODE Attributes and Model Diagnostics</a:t>
            </a:r>
            <a:endParaRPr lang="en-US" sz="2000" dirty="0" smtClean="0"/>
          </a:p>
          <a:p>
            <a:pPr algn="ctr"/>
            <a:r>
              <a:rPr lang="en-US" sz="2000" i="1" dirty="0" smtClean="0"/>
              <a:t>Ensemble Members and Systematic Microphysics Impacts</a:t>
            </a:r>
          </a:p>
        </p:txBody>
      </p:sp>
      <p:pic>
        <p:nvPicPr>
          <p:cNvPr id="4" name="Picture 3" descr="area_plot_00174_20110901_23084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966" y="1136074"/>
            <a:ext cx="3886295" cy="3003045"/>
          </a:xfrm>
          <a:prstGeom prst="rect">
            <a:avLst/>
          </a:prstGeom>
        </p:spPr>
      </p:pic>
      <p:pic>
        <p:nvPicPr>
          <p:cNvPr id="5" name="Picture 4" descr="symmetric_difference_plot_00157_20110901_22405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966" y="3665106"/>
            <a:ext cx="3886295" cy="30030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4100" y="6312552"/>
            <a:ext cx="3479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1300" y="4610100"/>
            <a:ext cx="39616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1600" dirty="0" smtClean="0"/>
              <a:t>Thompson microphysics scheme members: Colors 5-7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600" dirty="0" smtClean="0"/>
              <a:t>Others are Ferrier or Schultz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600" dirty="0" smtClean="0"/>
              <a:t>Thompson members are less Intense but larger  (see averages especially)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600" dirty="0" smtClean="0"/>
              <a:t>Note </a:t>
            </a:r>
            <a:r>
              <a:rPr lang="en-US" sz="1600" dirty="0" err="1" smtClean="0"/>
              <a:t>extrema</a:t>
            </a:r>
            <a:r>
              <a:rPr lang="en-US" sz="1600" dirty="0" smtClean="0"/>
              <a:t> tails for both size and intensity (medians vs. averages)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Custom 3">
      <a:dk1>
        <a:srgbClr val="8D9B78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138D37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536</TotalTime>
  <Words>769</Words>
  <Application>Microsoft Macintosh PowerPoint</Application>
  <PresentationFormat>On-screen Show (4:3)</PresentationFormat>
  <Paragraphs>140</Paragraphs>
  <Slides>20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Apothecary</vt:lpstr>
      <vt:lpstr>Model Evaluation Tools MET</vt:lpstr>
      <vt:lpstr>What is MET</vt:lpstr>
      <vt:lpstr>What is MET</vt:lpstr>
      <vt:lpstr>MET Steps</vt:lpstr>
      <vt:lpstr>MET Steps</vt:lpstr>
      <vt:lpstr>MET automation </vt:lpstr>
      <vt:lpstr>MET Automation</vt:lpstr>
      <vt:lpstr>PowerPoint Presentation</vt:lpstr>
      <vt:lpstr>PowerPoint Presentation</vt:lpstr>
      <vt:lpstr>Graphics</vt:lpstr>
      <vt:lpstr>More information</vt:lpstr>
      <vt:lpstr>MET Viewer</vt:lpstr>
      <vt:lpstr>What is MET Viewer</vt:lpstr>
      <vt:lpstr>METViewer</vt:lpstr>
      <vt:lpstr>METViewer Usage</vt:lpstr>
      <vt:lpstr>METViewer Usage</vt:lpstr>
      <vt:lpstr>Result</vt:lpstr>
      <vt:lpstr>What MET Viewer Offers</vt:lpstr>
      <vt:lpstr>Result</vt:lpstr>
      <vt:lpstr>Result</vt:lpstr>
    </vt:vector>
  </TitlesOfParts>
  <Company>NOAA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 &amp; METViewer</dc:title>
  <dc:creator>Stanislav Stoytchev</dc:creator>
  <cp:lastModifiedBy>NOAA</cp:lastModifiedBy>
  <cp:revision>30</cp:revision>
  <dcterms:created xsi:type="dcterms:W3CDTF">2011-08-15T20:04:27Z</dcterms:created>
  <dcterms:modified xsi:type="dcterms:W3CDTF">2011-09-07T22:41:25Z</dcterms:modified>
</cp:coreProperties>
</file>