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5" r:id="rId4"/>
    <p:sldId id="260" r:id="rId5"/>
    <p:sldId id="258" r:id="rId6"/>
    <p:sldId id="262" r:id="rId7"/>
    <p:sldId id="268" r:id="rId8"/>
    <p:sldId id="270" r:id="rId9"/>
    <p:sldId id="271" r:id="rId10"/>
    <p:sldId id="263" r:id="rId11"/>
    <p:sldId id="272" r:id="rId12"/>
    <p:sldId id="273" r:id="rId13"/>
    <p:sldId id="274" r:id="rId14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148221-10A7-404F-BE97-40C4F8A0E7FB}" type="doc">
      <dgm:prSet loTypeId="urn:microsoft.com/office/officeart/2005/8/layout/process3" loCatId="process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B439CF6-58DA-40A1-84BB-4D6941533401}">
      <dgm:prSet phldrT="[Text]"/>
      <dgm:spPr/>
      <dgm:t>
        <a:bodyPr/>
        <a:lstStyle/>
        <a:p>
          <a:r>
            <a:rPr lang="en-US" dirty="0" smtClean="0"/>
            <a:t>Desktop development</a:t>
          </a:r>
          <a:endParaRPr lang="en-US" dirty="0"/>
        </a:p>
      </dgm:t>
    </dgm:pt>
    <dgm:pt modelId="{5E6D47E3-A7B9-488F-AC0A-E9DE940D1179}" type="parTrans" cxnId="{D43422D9-931C-405D-86AD-EF943D4F5A32}">
      <dgm:prSet/>
      <dgm:spPr/>
      <dgm:t>
        <a:bodyPr/>
        <a:lstStyle/>
        <a:p>
          <a:endParaRPr lang="en-US"/>
        </a:p>
      </dgm:t>
    </dgm:pt>
    <dgm:pt modelId="{01C56156-B684-4300-87E6-6F2E29C3FE8F}" type="sibTrans" cxnId="{D43422D9-931C-405D-86AD-EF943D4F5A32}">
      <dgm:prSet/>
      <dgm:spPr/>
      <dgm:t>
        <a:bodyPr/>
        <a:lstStyle/>
        <a:p>
          <a:endParaRPr lang="en-US"/>
        </a:p>
      </dgm:t>
    </dgm:pt>
    <dgm:pt modelId="{646FDAD0-A4C6-431D-A35E-8FC95F1C8D9E}">
      <dgm:prSet phldrT="[Text]"/>
      <dgm:spPr/>
      <dgm:t>
        <a:bodyPr/>
        <a:lstStyle/>
        <a:p>
          <a:r>
            <a:rPr lang="en-US" dirty="0" smtClean="0"/>
            <a:t>Assessment of earliest versions of products</a:t>
          </a:r>
          <a:endParaRPr lang="en-US" dirty="0"/>
        </a:p>
      </dgm:t>
    </dgm:pt>
    <dgm:pt modelId="{A3AE2DD7-2594-437F-A175-CDC204B5C6C5}" type="parTrans" cxnId="{90167953-8A18-4C35-BACE-FAFACD173B6D}">
      <dgm:prSet/>
      <dgm:spPr/>
      <dgm:t>
        <a:bodyPr/>
        <a:lstStyle/>
        <a:p>
          <a:endParaRPr lang="en-US"/>
        </a:p>
      </dgm:t>
    </dgm:pt>
    <dgm:pt modelId="{7B182CE9-D813-45B8-A910-18980916FFE8}" type="sibTrans" cxnId="{90167953-8A18-4C35-BACE-FAFACD173B6D}">
      <dgm:prSet/>
      <dgm:spPr/>
      <dgm:t>
        <a:bodyPr/>
        <a:lstStyle/>
        <a:p>
          <a:endParaRPr lang="en-US"/>
        </a:p>
      </dgm:t>
    </dgm:pt>
    <dgm:pt modelId="{7F7DC838-9ABA-4103-B2D8-C6BC9AFB7345}">
      <dgm:prSet phldrT="[Text]"/>
      <dgm:spPr/>
      <dgm:t>
        <a:bodyPr/>
        <a:lstStyle/>
        <a:p>
          <a:r>
            <a:rPr lang="en-US" dirty="0" smtClean="0"/>
            <a:t>Initial methodology development</a:t>
          </a:r>
          <a:endParaRPr lang="en-US" dirty="0"/>
        </a:p>
      </dgm:t>
    </dgm:pt>
    <dgm:pt modelId="{9D9FE121-7E99-430E-9636-17B307D8A81E}" type="parTrans" cxnId="{E2A50211-9507-4486-A1B2-25A69EF71BA0}">
      <dgm:prSet/>
      <dgm:spPr/>
      <dgm:t>
        <a:bodyPr/>
        <a:lstStyle/>
        <a:p>
          <a:endParaRPr lang="en-US"/>
        </a:p>
      </dgm:t>
    </dgm:pt>
    <dgm:pt modelId="{7B98FEBE-2DCC-401C-9F48-EAD699E0D669}" type="sibTrans" cxnId="{E2A50211-9507-4486-A1B2-25A69EF71BA0}">
      <dgm:prSet/>
      <dgm:spPr/>
      <dgm:t>
        <a:bodyPr/>
        <a:lstStyle/>
        <a:p>
          <a:endParaRPr lang="en-US"/>
        </a:p>
      </dgm:t>
    </dgm:pt>
    <dgm:pt modelId="{3999B597-5501-4883-B79F-3CB1A204688D}">
      <dgm:prSet phldrT="[Text]"/>
      <dgm:spPr/>
      <dgm:t>
        <a:bodyPr/>
        <a:lstStyle/>
        <a:p>
          <a:r>
            <a:rPr lang="en-US" dirty="0" smtClean="0"/>
            <a:t>VRMC</a:t>
          </a:r>
          <a:endParaRPr lang="en-US" dirty="0"/>
        </a:p>
      </dgm:t>
    </dgm:pt>
    <dgm:pt modelId="{08B610B2-571B-4EA3-83C3-91DD4EACD359}" type="parTrans" cxnId="{A595B31A-CAF2-4C6C-AB64-81512631241F}">
      <dgm:prSet/>
      <dgm:spPr/>
      <dgm:t>
        <a:bodyPr/>
        <a:lstStyle/>
        <a:p>
          <a:endParaRPr lang="en-US"/>
        </a:p>
      </dgm:t>
    </dgm:pt>
    <dgm:pt modelId="{3F7E189F-6818-411D-A342-5ED5258DA53C}" type="sibTrans" cxnId="{A595B31A-CAF2-4C6C-AB64-81512631241F}">
      <dgm:prSet/>
      <dgm:spPr/>
      <dgm:t>
        <a:bodyPr/>
        <a:lstStyle/>
        <a:p>
          <a:endParaRPr lang="en-US"/>
        </a:p>
      </dgm:t>
    </dgm:pt>
    <dgm:pt modelId="{57C7DC19-BFFF-40DF-83A6-7DA9DA5489FE}">
      <dgm:prSet phldrT="[Text]"/>
      <dgm:spPr/>
      <dgm:t>
        <a:bodyPr/>
        <a:lstStyle/>
        <a:p>
          <a:r>
            <a:rPr lang="en-US" dirty="0" smtClean="0"/>
            <a:t>General access to FIQAS work</a:t>
          </a:r>
          <a:endParaRPr lang="en-US" dirty="0"/>
        </a:p>
      </dgm:t>
    </dgm:pt>
    <dgm:pt modelId="{9A42600C-1C9E-4597-A921-F45B264CA473}" type="parTrans" cxnId="{374365AC-20CD-4913-BAA4-1D91B5A15FFA}">
      <dgm:prSet/>
      <dgm:spPr/>
      <dgm:t>
        <a:bodyPr/>
        <a:lstStyle/>
        <a:p>
          <a:endParaRPr lang="en-US"/>
        </a:p>
      </dgm:t>
    </dgm:pt>
    <dgm:pt modelId="{67AEEB1E-D5BB-4D56-8E33-E496A8E266EC}" type="sibTrans" cxnId="{374365AC-20CD-4913-BAA4-1D91B5A15FFA}">
      <dgm:prSet/>
      <dgm:spPr/>
      <dgm:t>
        <a:bodyPr/>
        <a:lstStyle/>
        <a:p>
          <a:endParaRPr lang="en-US"/>
        </a:p>
      </dgm:t>
    </dgm:pt>
    <dgm:pt modelId="{D4BF0E4F-893C-4C23-A95F-EC40818CB7E4}">
      <dgm:prSet phldrT="[Text]"/>
      <dgm:spPr/>
      <dgm:t>
        <a:bodyPr/>
        <a:lstStyle/>
        <a:p>
          <a:r>
            <a:rPr lang="en-US" dirty="0" smtClean="0"/>
            <a:t>More stable assessment techniques</a:t>
          </a:r>
          <a:endParaRPr lang="en-US" dirty="0"/>
        </a:p>
      </dgm:t>
    </dgm:pt>
    <dgm:pt modelId="{CEF81D07-93D6-48CC-829F-EDDBDDF427F5}" type="parTrans" cxnId="{1EEA06EF-F113-4DD1-9F3C-F92379E852C5}">
      <dgm:prSet/>
      <dgm:spPr/>
      <dgm:t>
        <a:bodyPr/>
        <a:lstStyle/>
        <a:p>
          <a:endParaRPr lang="en-US"/>
        </a:p>
      </dgm:t>
    </dgm:pt>
    <dgm:pt modelId="{19BC1995-7F68-4B1F-997E-B76C20CD1E58}" type="sibTrans" cxnId="{1EEA06EF-F113-4DD1-9F3C-F92379E852C5}">
      <dgm:prSet/>
      <dgm:spPr/>
      <dgm:t>
        <a:bodyPr/>
        <a:lstStyle/>
        <a:p>
          <a:endParaRPr lang="en-US"/>
        </a:p>
      </dgm:t>
    </dgm:pt>
    <dgm:pt modelId="{67711768-B7A7-4106-9038-F9A18B8A264E}">
      <dgm:prSet phldrT="[Text]"/>
      <dgm:spPr/>
      <dgm:t>
        <a:bodyPr/>
        <a:lstStyle/>
        <a:p>
          <a:r>
            <a:rPr lang="en-US" dirty="0" smtClean="0"/>
            <a:t>NEVS</a:t>
          </a:r>
          <a:endParaRPr lang="en-US" dirty="0"/>
        </a:p>
      </dgm:t>
    </dgm:pt>
    <dgm:pt modelId="{97B230C5-4053-416E-84DB-BE8508A6425B}" type="parTrans" cxnId="{309063FF-9483-45AD-A6F1-50607B4BC159}">
      <dgm:prSet/>
      <dgm:spPr/>
      <dgm:t>
        <a:bodyPr/>
        <a:lstStyle/>
        <a:p>
          <a:endParaRPr lang="en-US"/>
        </a:p>
      </dgm:t>
    </dgm:pt>
    <dgm:pt modelId="{F72B9F46-3AA0-4CE0-A7E6-902DA395E9CD}" type="sibTrans" cxnId="{309063FF-9483-45AD-A6F1-50607B4BC159}">
      <dgm:prSet/>
      <dgm:spPr/>
      <dgm:t>
        <a:bodyPr/>
        <a:lstStyle/>
        <a:p>
          <a:endParaRPr lang="en-US"/>
        </a:p>
      </dgm:t>
    </dgm:pt>
    <dgm:pt modelId="{B4787E3B-540C-4F89-BA16-DF63EBD4AC1A}">
      <dgm:prSet phldrT="[Text]"/>
      <dgm:spPr/>
      <dgm:t>
        <a:bodyPr/>
        <a:lstStyle/>
        <a:p>
          <a:r>
            <a:rPr lang="en-US" dirty="0" smtClean="0"/>
            <a:t>General access to performance results of operational products</a:t>
          </a:r>
          <a:endParaRPr lang="en-US" dirty="0"/>
        </a:p>
      </dgm:t>
    </dgm:pt>
    <dgm:pt modelId="{50438AFE-C353-443C-8043-4DF58EEA10F4}" type="parTrans" cxnId="{39FF822A-514E-47AA-BB1B-D65AD450C738}">
      <dgm:prSet/>
      <dgm:spPr/>
      <dgm:t>
        <a:bodyPr/>
        <a:lstStyle/>
        <a:p>
          <a:endParaRPr lang="en-US"/>
        </a:p>
      </dgm:t>
    </dgm:pt>
    <dgm:pt modelId="{91E70B85-8D7F-41A0-ADF0-780179E411F8}" type="sibTrans" cxnId="{39FF822A-514E-47AA-BB1B-D65AD450C738}">
      <dgm:prSet/>
      <dgm:spPr/>
      <dgm:t>
        <a:bodyPr/>
        <a:lstStyle/>
        <a:p>
          <a:endParaRPr lang="en-US"/>
        </a:p>
      </dgm:t>
    </dgm:pt>
    <dgm:pt modelId="{5AB164B0-046A-461E-8649-C0E5BBB52775}">
      <dgm:prSet phldrT="[Text]"/>
      <dgm:spPr/>
      <dgm:t>
        <a:bodyPr/>
        <a:lstStyle/>
        <a:p>
          <a:r>
            <a:rPr lang="en-US" dirty="0" smtClean="0"/>
            <a:t>Finalized versions of </a:t>
          </a:r>
          <a:r>
            <a:rPr lang="en-US" dirty="0" err="1" smtClean="0"/>
            <a:t>verif</a:t>
          </a:r>
          <a:r>
            <a:rPr lang="en-US" dirty="0" smtClean="0"/>
            <a:t>. methods</a:t>
          </a:r>
          <a:endParaRPr lang="en-US" dirty="0"/>
        </a:p>
      </dgm:t>
    </dgm:pt>
    <dgm:pt modelId="{098938A2-2AEB-4622-95E2-F3FFCA9D34EF}" type="parTrans" cxnId="{3ABDEED2-C841-4AC6-BB9D-DE0B79D76AB2}">
      <dgm:prSet/>
      <dgm:spPr/>
      <dgm:t>
        <a:bodyPr/>
        <a:lstStyle/>
        <a:p>
          <a:endParaRPr lang="en-US"/>
        </a:p>
      </dgm:t>
    </dgm:pt>
    <dgm:pt modelId="{341BDA7D-1951-4FE4-8F38-B7B8FC1BF2DB}" type="sibTrans" cxnId="{3ABDEED2-C841-4AC6-BB9D-DE0B79D76AB2}">
      <dgm:prSet/>
      <dgm:spPr/>
      <dgm:t>
        <a:bodyPr/>
        <a:lstStyle/>
        <a:p>
          <a:endParaRPr lang="en-US"/>
        </a:p>
      </dgm:t>
    </dgm:pt>
    <dgm:pt modelId="{1A2F289D-1D54-47EE-8E70-D320DDFE9341}">
      <dgm:prSet phldrT="[Text]"/>
      <dgm:spPr/>
      <dgm:t>
        <a:bodyPr/>
        <a:lstStyle/>
        <a:p>
          <a:r>
            <a:rPr lang="en-US" dirty="0" smtClean="0"/>
            <a:t>High-degree of agility</a:t>
          </a:r>
          <a:endParaRPr lang="en-US" dirty="0"/>
        </a:p>
      </dgm:t>
    </dgm:pt>
    <dgm:pt modelId="{17E1D4D9-9EC6-4E04-B884-678FAB702524}" type="parTrans" cxnId="{916A0612-39D2-460F-BE40-3386108BF6E8}">
      <dgm:prSet/>
      <dgm:spPr/>
      <dgm:t>
        <a:bodyPr/>
        <a:lstStyle/>
        <a:p>
          <a:endParaRPr lang="en-US"/>
        </a:p>
      </dgm:t>
    </dgm:pt>
    <dgm:pt modelId="{69EF8901-2FB1-4CB3-ACDD-2C55136B1FE3}" type="sibTrans" cxnId="{916A0612-39D2-460F-BE40-3386108BF6E8}">
      <dgm:prSet/>
      <dgm:spPr/>
      <dgm:t>
        <a:bodyPr/>
        <a:lstStyle/>
        <a:p>
          <a:endParaRPr lang="en-US"/>
        </a:p>
      </dgm:t>
    </dgm:pt>
    <dgm:pt modelId="{9470DF65-1F33-4AF5-A50A-FE7589730CC1}">
      <dgm:prSet phldrT="[Text]"/>
      <dgm:spPr/>
      <dgm:t>
        <a:bodyPr/>
        <a:lstStyle/>
        <a:p>
          <a:r>
            <a:rPr lang="en-US" dirty="0" smtClean="0"/>
            <a:t>“Repository” for previous assessment results</a:t>
          </a:r>
          <a:endParaRPr lang="en-US" dirty="0"/>
        </a:p>
      </dgm:t>
    </dgm:pt>
    <dgm:pt modelId="{2852D638-3D35-407B-9119-48E3F75A00C7}" type="parTrans" cxnId="{A50AF395-992B-41D5-B342-103DA1A560F9}">
      <dgm:prSet/>
      <dgm:spPr/>
      <dgm:t>
        <a:bodyPr/>
        <a:lstStyle/>
        <a:p>
          <a:endParaRPr lang="en-US"/>
        </a:p>
      </dgm:t>
    </dgm:pt>
    <dgm:pt modelId="{9F04FB41-9CF2-45FA-A3E2-0E812E2922D0}" type="sibTrans" cxnId="{A50AF395-992B-41D5-B342-103DA1A560F9}">
      <dgm:prSet/>
      <dgm:spPr/>
      <dgm:t>
        <a:bodyPr/>
        <a:lstStyle/>
        <a:p>
          <a:endParaRPr lang="en-US"/>
        </a:p>
      </dgm:t>
    </dgm:pt>
    <dgm:pt modelId="{728CF05F-2BCB-44D3-966D-AFF95B3942A7}">
      <dgm:prSet phldrT="[Text]"/>
      <dgm:spPr/>
      <dgm:t>
        <a:bodyPr/>
        <a:lstStyle/>
        <a:p>
          <a:r>
            <a:rPr lang="en-US" dirty="0" smtClean="0"/>
            <a:t>Ongoing generation of operational performance results</a:t>
          </a:r>
          <a:endParaRPr lang="en-US" dirty="0"/>
        </a:p>
      </dgm:t>
    </dgm:pt>
    <dgm:pt modelId="{77283E2A-32ED-4F1A-B0C2-EA987A2D7ADF}" type="parTrans" cxnId="{7C86992A-322C-4A69-BD32-3C3B91C263F9}">
      <dgm:prSet/>
      <dgm:spPr/>
      <dgm:t>
        <a:bodyPr/>
        <a:lstStyle/>
        <a:p>
          <a:endParaRPr lang="en-US"/>
        </a:p>
      </dgm:t>
    </dgm:pt>
    <dgm:pt modelId="{EA583F25-8B6E-4414-B0E4-9737BBF17423}" type="sibTrans" cxnId="{7C86992A-322C-4A69-BD32-3C3B91C263F9}">
      <dgm:prSet/>
      <dgm:spPr/>
      <dgm:t>
        <a:bodyPr/>
        <a:lstStyle/>
        <a:p>
          <a:endParaRPr lang="en-US"/>
        </a:p>
      </dgm:t>
    </dgm:pt>
    <dgm:pt modelId="{08F924FC-DFDB-465A-B989-49016B340AB4}">
      <dgm:prSet phldrT="[Text]"/>
      <dgm:spPr/>
      <dgm:t>
        <a:bodyPr/>
        <a:lstStyle/>
        <a:p>
          <a:r>
            <a:rPr lang="en-US" dirty="0" smtClean="0"/>
            <a:t>Performance baselines for developmental products</a:t>
          </a:r>
          <a:endParaRPr lang="en-US" dirty="0"/>
        </a:p>
      </dgm:t>
    </dgm:pt>
    <dgm:pt modelId="{94121A04-005F-4001-9FFB-60C29734A3C8}" type="parTrans" cxnId="{21F9711A-69B6-49F8-AE90-FD3E60D21655}">
      <dgm:prSet/>
      <dgm:spPr/>
      <dgm:t>
        <a:bodyPr/>
        <a:lstStyle/>
        <a:p>
          <a:endParaRPr lang="en-US"/>
        </a:p>
      </dgm:t>
    </dgm:pt>
    <dgm:pt modelId="{CA918D01-7C33-4921-A344-F3C8C97A3726}" type="sibTrans" cxnId="{21F9711A-69B6-49F8-AE90-FD3E60D21655}">
      <dgm:prSet/>
      <dgm:spPr/>
      <dgm:t>
        <a:bodyPr/>
        <a:lstStyle/>
        <a:p>
          <a:endParaRPr lang="en-US"/>
        </a:p>
      </dgm:t>
    </dgm:pt>
    <dgm:pt modelId="{625B2397-4526-4207-8306-EA0FCDBF59E1}" type="pres">
      <dgm:prSet presAssocID="{32148221-10A7-404F-BE97-40C4F8A0E7F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24FCC5-6F7B-47E6-945B-746389E81F61}" type="pres">
      <dgm:prSet presAssocID="{9B439CF6-58DA-40A1-84BB-4D6941533401}" presName="composite" presStyleCnt="0"/>
      <dgm:spPr/>
    </dgm:pt>
    <dgm:pt modelId="{6EC6365E-E885-42B6-8A51-2725E548171F}" type="pres">
      <dgm:prSet presAssocID="{9B439CF6-58DA-40A1-84BB-4D694153340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493897-5F45-4E1B-87A8-4AFBE7F98FC4}" type="pres">
      <dgm:prSet presAssocID="{9B439CF6-58DA-40A1-84BB-4D6941533401}" presName="parSh" presStyleLbl="node1" presStyleIdx="0" presStyleCnt="3"/>
      <dgm:spPr/>
      <dgm:t>
        <a:bodyPr/>
        <a:lstStyle/>
        <a:p>
          <a:endParaRPr lang="en-US"/>
        </a:p>
      </dgm:t>
    </dgm:pt>
    <dgm:pt modelId="{67B96886-E7A2-411B-9889-0B1657B11793}" type="pres">
      <dgm:prSet presAssocID="{9B439CF6-58DA-40A1-84BB-4D6941533401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C9A95-84B3-4299-9A23-2B4B15915E52}" type="pres">
      <dgm:prSet presAssocID="{01C56156-B684-4300-87E6-6F2E29C3FE8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534682A-3CE8-4151-AD6E-CD71A0F5FCE6}" type="pres">
      <dgm:prSet presAssocID="{01C56156-B684-4300-87E6-6F2E29C3FE8F}" presName="connTx" presStyleLbl="sibTrans2D1" presStyleIdx="0" presStyleCnt="2"/>
      <dgm:spPr/>
      <dgm:t>
        <a:bodyPr/>
        <a:lstStyle/>
        <a:p>
          <a:endParaRPr lang="en-US"/>
        </a:p>
      </dgm:t>
    </dgm:pt>
    <dgm:pt modelId="{C49DC534-6A3E-4D00-9C6C-9B277C0350F1}" type="pres">
      <dgm:prSet presAssocID="{3999B597-5501-4883-B79F-3CB1A204688D}" presName="composite" presStyleCnt="0"/>
      <dgm:spPr/>
    </dgm:pt>
    <dgm:pt modelId="{2F78CAD7-7E87-4FFB-87D7-F65F33170A86}" type="pres">
      <dgm:prSet presAssocID="{3999B597-5501-4883-B79F-3CB1A204688D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FB148A-4839-44F4-BC1A-200D3DB15372}" type="pres">
      <dgm:prSet presAssocID="{3999B597-5501-4883-B79F-3CB1A204688D}" presName="parSh" presStyleLbl="node1" presStyleIdx="1" presStyleCnt="3"/>
      <dgm:spPr/>
      <dgm:t>
        <a:bodyPr/>
        <a:lstStyle/>
        <a:p>
          <a:endParaRPr lang="en-US"/>
        </a:p>
      </dgm:t>
    </dgm:pt>
    <dgm:pt modelId="{D94E331D-6C82-4639-B28E-69E0A2012D55}" type="pres">
      <dgm:prSet presAssocID="{3999B597-5501-4883-B79F-3CB1A204688D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EC689-30CD-4E7F-A5B7-660DF625E6E1}" type="pres">
      <dgm:prSet presAssocID="{3F7E189F-6818-411D-A342-5ED5258DA53C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9EDB3F2-2F6A-4564-A7EB-835AF06AEF37}" type="pres">
      <dgm:prSet presAssocID="{3F7E189F-6818-411D-A342-5ED5258DA53C}" presName="connTx" presStyleLbl="sibTrans2D1" presStyleIdx="1" presStyleCnt="2"/>
      <dgm:spPr/>
      <dgm:t>
        <a:bodyPr/>
        <a:lstStyle/>
        <a:p>
          <a:endParaRPr lang="en-US"/>
        </a:p>
      </dgm:t>
    </dgm:pt>
    <dgm:pt modelId="{08621D12-F55A-42B7-A7F9-E9D7E64ECB8B}" type="pres">
      <dgm:prSet presAssocID="{67711768-B7A7-4106-9038-F9A18B8A264E}" presName="composite" presStyleCnt="0"/>
      <dgm:spPr/>
    </dgm:pt>
    <dgm:pt modelId="{25A4D763-DED8-4802-A0A6-C9C8EBCEA6AF}" type="pres">
      <dgm:prSet presAssocID="{67711768-B7A7-4106-9038-F9A18B8A264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83DF1A-A834-462E-87DC-4AF74F9A9546}" type="pres">
      <dgm:prSet presAssocID="{67711768-B7A7-4106-9038-F9A18B8A264E}" presName="parSh" presStyleLbl="node1" presStyleIdx="2" presStyleCnt="3"/>
      <dgm:spPr/>
      <dgm:t>
        <a:bodyPr/>
        <a:lstStyle/>
        <a:p>
          <a:endParaRPr lang="en-US"/>
        </a:p>
      </dgm:t>
    </dgm:pt>
    <dgm:pt modelId="{4477BF5E-5ADB-4628-9CF5-F42A885FEA26}" type="pres">
      <dgm:prSet presAssocID="{67711768-B7A7-4106-9038-F9A18B8A264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9D6A5C-79A5-46A7-B1C5-BC105EE7D8D1}" type="presOf" srcId="{7F7DC838-9ABA-4103-B2D8-C6BC9AFB7345}" destId="{67B96886-E7A2-411B-9889-0B1657B11793}" srcOrd="0" destOrd="2" presId="urn:microsoft.com/office/officeart/2005/8/layout/process3"/>
    <dgm:cxn modelId="{90167953-8A18-4C35-BACE-FAFACD173B6D}" srcId="{9B439CF6-58DA-40A1-84BB-4D6941533401}" destId="{646FDAD0-A4C6-431D-A35E-8FC95F1C8D9E}" srcOrd="1" destOrd="0" parTransId="{A3AE2DD7-2594-437F-A175-CDC204B5C6C5}" sibTransId="{7B182CE9-D813-45B8-A910-18980916FFE8}"/>
    <dgm:cxn modelId="{D43422D9-931C-405D-86AD-EF943D4F5A32}" srcId="{32148221-10A7-404F-BE97-40C4F8A0E7FB}" destId="{9B439CF6-58DA-40A1-84BB-4D6941533401}" srcOrd="0" destOrd="0" parTransId="{5E6D47E3-A7B9-488F-AC0A-E9DE940D1179}" sibTransId="{01C56156-B684-4300-87E6-6F2E29C3FE8F}"/>
    <dgm:cxn modelId="{E6F9E2C3-F0AA-4F51-9B50-B999FD1EF73B}" type="presOf" srcId="{5AB164B0-046A-461E-8649-C0E5BBB52775}" destId="{4477BF5E-5ADB-4628-9CF5-F42A885FEA26}" srcOrd="0" destOrd="1" presId="urn:microsoft.com/office/officeart/2005/8/layout/process3"/>
    <dgm:cxn modelId="{E2A50211-9507-4486-A1B2-25A69EF71BA0}" srcId="{9B439CF6-58DA-40A1-84BB-4D6941533401}" destId="{7F7DC838-9ABA-4103-B2D8-C6BC9AFB7345}" srcOrd="2" destOrd="0" parTransId="{9D9FE121-7E99-430E-9636-17B307D8A81E}" sibTransId="{7B98FEBE-2DCC-401C-9F48-EAD699E0D669}"/>
    <dgm:cxn modelId="{EE6CC34D-6EF7-4ECD-A539-593321FC9CA9}" type="presOf" srcId="{01C56156-B684-4300-87E6-6F2E29C3FE8F}" destId="{0534682A-3CE8-4151-AD6E-CD71A0F5FCE6}" srcOrd="1" destOrd="0" presId="urn:microsoft.com/office/officeart/2005/8/layout/process3"/>
    <dgm:cxn modelId="{7C86992A-322C-4A69-BD32-3C3B91C263F9}" srcId="{67711768-B7A7-4106-9038-F9A18B8A264E}" destId="{728CF05F-2BCB-44D3-966D-AFF95B3942A7}" srcOrd="2" destOrd="0" parTransId="{77283E2A-32ED-4F1A-B0C2-EA987A2D7ADF}" sibTransId="{EA583F25-8B6E-4414-B0E4-9737BBF17423}"/>
    <dgm:cxn modelId="{53878A09-DEC6-495A-A8B0-69A52173A643}" type="presOf" srcId="{67711768-B7A7-4106-9038-F9A18B8A264E}" destId="{A683DF1A-A834-462E-87DC-4AF74F9A9546}" srcOrd="1" destOrd="0" presId="urn:microsoft.com/office/officeart/2005/8/layout/process3"/>
    <dgm:cxn modelId="{C9AFABDA-2C69-4FFB-A5EE-B5F51AEB5B11}" type="presOf" srcId="{3F7E189F-6818-411D-A342-5ED5258DA53C}" destId="{CC4EC689-30CD-4E7F-A5B7-660DF625E6E1}" srcOrd="0" destOrd="0" presId="urn:microsoft.com/office/officeart/2005/8/layout/process3"/>
    <dgm:cxn modelId="{AE15C84E-1681-4E15-A743-374EEB08123A}" type="presOf" srcId="{646FDAD0-A4C6-431D-A35E-8FC95F1C8D9E}" destId="{67B96886-E7A2-411B-9889-0B1657B11793}" srcOrd="0" destOrd="1" presId="urn:microsoft.com/office/officeart/2005/8/layout/process3"/>
    <dgm:cxn modelId="{21F9711A-69B6-49F8-AE90-FD3E60D21655}" srcId="{3999B597-5501-4883-B79F-3CB1A204688D}" destId="{08F924FC-DFDB-465A-B989-49016B340AB4}" srcOrd="3" destOrd="0" parTransId="{94121A04-005F-4001-9FFB-60C29734A3C8}" sibTransId="{CA918D01-7C33-4921-A344-F3C8C97A3726}"/>
    <dgm:cxn modelId="{374365AC-20CD-4913-BAA4-1D91B5A15FFA}" srcId="{3999B597-5501-4883-B79F-3CB1A204688D}" destId="{57C7DC19-BFFF-40DF-83A6-7DA9DA5489FE}" srcOrd="0" destOrd="0" parTransId="{9A42600C-1C9E-4597-A921-F45B264CA473}" sibTransId="{67AEEB1E-D5BB-4D56-8E33-E496A8E266EC}"/>
    <dgm:cxn modelId="{D2785294-B08D-4BFB-BCDF-318CB4D1E95F}" type="presOf" srcId="{3999B597-5501-4883-B79F-3CB1A204688D}" destId="{2F78CAD7-7E87-4FFB-87D7-F65F33170A86}" srcOrd="0" destOrd="0" presId="urn:microsoft.com/office/officeart/2005/8/layout/process3"/>
    <dgm:cxn modelId="{1DC62EAF-4380-47BE-94EA-F2D96C1AF949}" type="presOf" srcId="{9470DF65-1F33-4AF5-A50A-FE7589730CC1}" destId="{D94E331D-6C82-4639-B28E-69E0A2012D55}" srcOrd="0" destOrd="1" presId="urn:microsoft.com/office/officeart/2005/8/layout/process3"/>
    <dgm:cxn modelId="{1EEA06EF-F113-4DD1-9F3C-F92379E852C5}" srcId="{3999B597-5501-4883-B79F-3CB1A204688D}" destId="{D4BF0E4F-893C-4C23-A95F-EC40818CB7E4}" srcOrd="2" destOrd="0" parTransId="{CEF81D07-93D6-48CC-829F-EDDBDDF427F5}" sibTransId="{19BC1995-7F68-4B1F-997E-B76C20CD1E58}"/>
    <dgm:cxn modelId="{1B472898-1D99-4206-BC0F-1825D50225A2}" type="presOf" srcId="{9B439CF6-58DA-40A1-84BB-4D6941533401}" destId="{F0493897-5F45-4E1B-87A8-4AFBE7F98FC4}" srcOrd="1" destOrd="0" presId="urn:microsoft.com/office/officeart/2005/8/layout/process3"/>
    <dgm:cxn modelId="{3ABDEED2-C841-4AC6-BB9D-DE0B79D76AB2}" srcId="{67711768-B7A7-4106-9038-F9A18B8A264E}" destId="{5AB164B0-046A-461E-8649-C0E5BBB52775}" srcOrd="1" destOrd="0" parTransId="{098938A2-2AEB-4622-95E2-F3FFCA9D34EF}" sibTransId="{341BDA7D-1951-4FE4-8F38-B7B8FC1BF2DB}"/>
    <dgm:cxn modelId="{A50AF395-992B-41D5-B342-103DA1A560F9}" srcId="{3999B597-5501-4883-B79F-3CB1A204688D}" destId="{9470DF65-1F33-4AF5-A50A-FE7589730CC1}" srcOrd="1" destOrd="0" parTransId="{2852D638-3D35-407B-9119-48E3F75A00C7}" sibTransId="{9F04FB41-9CF2-45FA-A3E2-0E812E2922D0}"/>
    <dgm:cxn modelId="{E168F46C-A9FA-418F-B413-A090FAA57504}" type="presOf" srcId="{67711768-B7A7-4106-9038-F9A18B8A264E}" destId="{25A4D763-DED8-4802-A0A6-C9C8EBCEA6AF}" srcOrd="0" destOrd="0" presId="urn:microsoft.com/office/officeart/2005/8/layout/process3"/>
    <dgm:cxn modelId="{09321B79-BD78-463A-954C-B181CFD63A87}" type="presOf" srcId="{3999B597-5501-4883-B79F-3CB1A204688D}" destId="{32FB148A-4839-44F4-BC1A-200D3DB15372}" srcOrd="1" destOrd="0" presId="urn:microsoft.com/office/officeart/2005/8/layout/process3"/>
    <dgm:cxn modelId="{0D7C60B6-DBAD-4F8F-97F7-962D25AA3A45}" type="presOf" srcId="{B4787E3B-540C-4F89-BA16-DF63EBD4AC1A}" destId="{4477BF5E-5ADB-4628-9CF5-F42A885FEA26}" srcOrd="0" destOrd="0" presId="urn:microsoft.com/office/officeart/2005/8/layout/process3"/>
    <dgm:cxn modelId="{B1A72F26-3836-4330-980E-B23680E88F80}" type="presOf" srcId="{728CF05F-2BCB-44D3-966D-AFF95B3942A7}" destId="{4477BF5E-5ADB-4628-9CF5-F42A885FEA26}" srcOrd="0" destOrd="2" presId="urn:microsoft.com/office/officeart/2005/8/layout/process3"/>
    <dgm:cxn modelId="{39FF822A-514E-47AA-BB1B-D65AD450C738}" srcId="{67711768-B7A7-4106-9038-F9A18B8A264E}" destId="{B4787E3B-540C-4F89-BA16-DF63EBD4AC1A}" srcOrd="0" destOrd="0" parTransId="{50438AFE-C353-443C-8043-4DF58EEA10F4}" sibTransId="{91E70B85-8D7F-41A0-ADF0-780179E411F8}"/>
    <dgm:cxn modelId="{DE316FDD-B5B6-4C3D-834D-C97141434267}" type="presOf" srcId="{1A2F289D-1D54-47EE-8E70-D320DDFE9341}" destId="{67B96886-E7A2-411B-9889-0B1657B11793}" srcOrd="0" destOrd="0" presId="urn:microsoft.com/office/officeart/2005/8/layout/process3"/>
    <dgm:cxn modelId="{2A4386F6-FDDB-4C21-B569-C44D2EF103EB}" type="presOf" srcId="{08F924FC-DFDB-465A-B989-49016B340AB4}" destId="{D94E331D-6C82-4639-B28E-69E0A2012D55}" srcOrd="0" destOrd="3" presId="urn:microsoft.com/office/officeart/2005/8/layout/process3"/>
    <dgm:cxn modelId="{8BC9D0C4-C852-431F-A098-1D62EA80CDC3}" type="presOf" srcId="{01C56156-B684-4300-87E6-6F2E29C3FE8F}" destId="{466C9A95-84B3-4299-9A23-2B4B15915E52}" srcOrd="0" destOrd="0" presId="urn:microsoft.com/office/officeart/2005/8/layout/process3"/>
    <dgm:cxn modelId="{789061D1-1BFC-48CF-A0EE-6A3487A09AFA}" type="presOf" srcId="{3F7E189F-6818-411D-A342-5ED5258DA53C}" destId="{C9EDB3F2-2F6A-4564-A7EB-835AF06AEF37}" srcOrd="1" destOrd="0" presId="urn:microsoft.com/office/officeart/2005/8/layout/process3"/>
    <dgm:cxn modelId="{17B677E7-E6EC-4FF5-9DF1-DAA02F88E7C5}" type="presOf" srcId="{32148221-10A7-404F-BE97-40C4F8A0E7FB}" destId="{625B2397-4526-4207-8306-EA0FCDBF59E1}" srcOrd="0" destOrd="0" presId="urn:microsoft.com/office/officeart/2005/8/layout/process3"/>
    <dgm:cxn modelId="{916A0612-39D2-460F-BE40-3386108BF6E8}" srcId="{9B439CF6-58DA-40A1-84BB-4D6941533401}" destId="{1A2F289D-1D54-47EE-8E70-D320DDFE9341}" srcOrd="0" destOrd="0" parTransId="{17E1D4D9-9EC6-4E04-B884-678FAB702524}" sibTransId="{69EF8901-2FB1-4CB3-ACDD-2C55136B1FE3}"/>
    <dgm:cxn modelId="{CA0FE331-0418-4C52-BB6E-A36E0996806C}" type="presOf" srcId="{57C7DC19-BFFF-40DF-83A6-7DA9DA5489FE}" destId="{D94E331D-6C82-4639-B28E-69E0A2012D55}" srcOrd="0" destOrd="0" presId="urn:microsoft.com/office/officeart/2005/8/layout/process3"/>
    <dgm:cxn modelId="{309063FF-9483-45AD-A6F1-50607B4BC159}" srcId="{32148221-10A7-404F-BE97-40C4F8A0E7FB}" destId="{67711768-B7A7-4106-9038-F9A18B8A264E}" srcOrd="2" destOrd="0" parTransId="{97B230C5-4053-416E-84DB-BE8508A6425B}" sibTransId="{F72B9F46-3AA0-4CE0-A7E6-902DA395E9CD}"/>
    <dgm:cxn modelId="{A595B31A-CAF2-4C6C-AB64-81512631241F}" srcId="{32148221-10A7-404F-BE97-40C4F8A0E7FB}" destId="{3999B597-5501-4883-B79F-3CB1A204688D}" srcOrd="1" destOrd="0" parTransId="{08B610B2-571B-4EA3-83C3-91DD4EACD359}" sibTransId="{3F7E189F-6818-411D-A342-5ED5258DA53C}"/>
    <dgm:cxn modelId="{E22C74E3-7EE6-478C-9624-3E20A4A46D9A}" type="presOf" srcId="{D4BF0E4F-893C-4C23-A95F-EC40818CB7E4}" destId="{D94E331D-6C82-4639-B28E-69E0A2012D55}" srcOrd="0" destOrd="2" presId="urn:microsoft.com/office/officeart/2005/8/layout/process3"/>
    <dgm:cxn modelId="{E92EEF87-AA28-4C74-BA5A-51F2A4E7CF8E}" type="presOf" srcId="{9B439CF6-58DA-40A1-84BB-4D6941533401}" destId="{6EC6365E-E885-42B6-8A51-2725E548171F}" srcOrd="0" destOrd="0" presId="urn:microsoft.com/office/officeart/2005/8/layout/process3"/>
    <dgm:cxn modelId="{BEC590FD-9605-4B9D-AC51-541ED3CA12FA}" type="presParOf" srcId="{625B2397-4526-4207-8306-EA0FCDBF59E1}" destId="{2F24FCC5-6F7B-47E6-945B-746389E81F61}" srcOrd="0" destOrd="0" presId="urn:microsoft.com/office/officeart/2005/8/layout/process3"/>
    <dgm:cxn modelId="{CDDA1764-0A8C-47A7-B1A8-8DDBCE56B17F}" type="presParOf" srcId="{2F24FCC5-6F7B-47E6-945B-746389E81F61}" destId="{6EC6365E-E885-42B6-8A51-2725E548171F}" srcOrd="0" destOrd="0" presId="urn:microsoft.com/office/officeart/2005/8/layout/process3"/>
    <dgm:cxn modelId="{9BEE5AD5-E51A-457B-99A9-714EB262E01D}" type="presParOf" srcId="{2F24FCC5-6F7B-47E6-945B-746389E81F61}" destId="{F0493897-5F45-4E1B-87A8-4AFBE7F98FC4}" srcOrd="1" destOrd="0" presId="urn:microsoft.com/office/officeart/2005/8/layout/process3"/>
    <dgm:cxn modelId="{002E2BB2-7BE9-4F09-9CDF-2354B482CDB0}" type="presParOf" srcId="{2F24FCC5-6F7B-47E6-945B-746389E81F61}" destId="{67B96886-E7A2-411B-9889-0B1657B11793}" srcOrd="2" destOrd="0" presId="urn:microsoft.com/office/officeart/2005/8/layout/process3"/>
    <dgm:cxn modelId="{F3B3AFA3-08CF-4756-B90B-0E56DECBAA06}" type="presParOf" srcId="{625B2397-4526-4207-8306-EA0FCDBF59E1}" destId="{466C9A95-84B3-4299-9A23-2B4B15915E52}" srcOrd="1" destOrd="0" presId="urn:microsoft.com/office/officeart/2005/8/layout/process3"/>
    <dgm:cxn modelId="{C2933204-66EF-4545-8EEF-CB297494A4BD}" type="presParOf" srcId="{466C9A95-84B3-4299-9A23-2B4B15915E52}" destId="{0534682A-3CE8-4151-AD6E-CD71A0F5FCE6}" srcOrd="0" destOrd="0" presId="urn:microsoft.com/office/officeart/2005/8/layout/process3"/>
    <dgm:cxn modelId="{BF8E8DDE-B2A2-4131-80F6-AE33670C6D57}" type="presParOf" srcId="{625B2397-4526-4207-8306-EA0FCDBF59E1}" destId="{C49DC534-6A3E-4D00-9C6C-9B277C0350F1}" srcOrd="2" destOrd="0" presId="urn:microsoft.com/office/officeart/2005/8/layout/process3"/>
    <dgm:cxn modelId="{22924601-DC9D-4B92-8D9A-5A534210282D}" type="presParOf" srcId="{C49DC534-6A3E-4D00-9C6C-9B277C0350F1}" destId="{2F78CAD7-7E87-4FFB-87D7-F65F33170A86}" srcOrd="0" destOrd="0" presId="urn:microsoft.com/office/officeart/2005/8/layout/process3"/>
    <dgm:cxn modelId="{C37FD8A8-4544-48CE-B790-28514FC8E61C}" type="presParOf" srcId="{C49DC534-6A3E-4D00-9C6C-9B277C0350F1}" destId="{32FB148A-4839-44F4-BC1A-200D3DB15372}" srcOrd="1" destOrd="0" presId="urn:microsoft.com/office/officeart/2005/8/layout/process3"/>
    <dgm:cxn modelId="{1979F431-C110-4879-9A68-0FEAEBD9E1EB}" type="presParOf" srcId="{C49DC534-6A3E-4D00-9C6C-9B277C0350F1}" destId="{D94E331D-6C82-4639-B28E-69E0A2012D55}" srcOrd="2" destOrd="0" presId="urn:microsoft.com/office/officeart/2005/8/layout/process3"/>
    <dgm:cxn modelId="{547EF10E-23CA-4296-A574-9C9DEE0972C4}" type="presParOf" srcId="{625B2397-4526-4207-8306-EA0FCDBF59E1}" destId="{CC4EC689-30CD-4E7F-A5B7-660DF625E6E1}" srcOrd="3" destOrd="0" presId="urn:microsoft.com/office/officeart/2005/8/layout/process3"/>
    <dgm:cxn modelId="{409E439F-8EF1-4977-AF8C-29627A0A19CA}" type="presParOf" srcId="{CC4EC689-30CD-4E7F-A5B7-660DF625E6E1}" destId="{C9EDB3F2-2F6A-4564-A7EB-835AF06AEF37}" srcOrd="0" destOrd="0" presId="urn:microsoft.com/office/officeart/2005/8/layout/process3"/>
    <dgm:cxn modelId="{A07C6ACE-147A-47F1-A76C-D0B35E0219DD}" type="presParOf" srcId="{625B2397-4526-4207-8306-EA0FCDBF59E1}" destId="{08621D12-F55A-42B7-A7F9-E9D7E64ECB8B}" srcOrd="4" destOrd="0" presId="urn:microsoft.com/office/officeart/2005/8/layout/process3"/>
    <dgm:cxn modelId="{18F4DA48-F929-48BC-904D-AF6B4F030D61}" type="presParOf" srcId="{08621D12-F55A-42B7-A7F9-E9D7E64ECB8B}" destId="{25A4D763-DED8-4802-A0A6-C9C8EBCEA6AF}" srcOrd="0" destOrd="0" presId="urn:microsoft.com/office/officeart/2005/8/layout/process3"/>
    <dgm:cxn modelId="{47B3C67C-E5B5-49A4-91A2-69397EDEBF1E}" type="presParOf" srcId="{08621D12-F55A-42B7-A7F9-E9D7E64ECB8B}" destId="{A683DF1A-A834-462E-87DC-4AF74F9A9546}" srcOrd="1" destOrd="0" presId="urn:microsoft.com/office/officeart/2005/8/layout/process3"/>
    <dgm:cxn modelId="{17E9DD45-44DB-4E15-8797-98756494675C}" type="presParOf" srcId="{08621D12-F55A-42B7-A7F9-E9D7E64ECB8B}" destId="{4477BF5E-5ADB-4628-9CF5-F42A885FEA2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93897-5F45-4E1B-87A8-4AFBE7F98FC4}">
      <dsp:nvSpPr>
        <dsp:cNvPr id="0" name=""/>
        <dsp:cNvSpPr/>
      </dsp:nvSpPr>
      <dsp:spPr>
        <a:xfrm>
          <a:off x="4055" y="424845"/>
          <a:ext cx="1843830" cy="9376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Desktop development</a:t>
          </a:r>
          <a:endParaRPr lang="en-US" sz="1600" kern="1200" dirty="0"/>
        </a:p>
      </dsp:txBody>
      <dsp:txXfrm>
        <a:off x="4055" y="424845"/>
        <a:ext cx="1843830" cy="625109"/>
      </dsp:txXfrm>
    </dsp:sp>
    <dsp:sp modelId="{67B96886-E7A2-411B-9889-0B1657B11793}">
      <dsp:nvSpPr>
        <dsp:cNvPr id="0" name=""/>
        <dsp:cNvSpPr/>
      </dsp:nvSpPr>
      <dsp:spPr>
        <a:xfrm>
          <a:off x="381707" y="1049954"/>
          <a:ext cx="1843830" cy="340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High-degree of agility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Assessment of earliest versions of products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Initial methodology development</a:t>
          </a:r>
          <a:endParaRPr lang="en-US" sz="1600" kern="1200" dirty="0"/>
        </a:p>
      </dsp:txBody>
      <dsp:txXfrm>
        <a:off x="435711" y="1103958"/>
        <a:ext cx="1735822" cy="3293992"/>
      </dsp:txXfrm>
    </dsp:sp>
    <dsp:sp modelId="{466C9A95-84B3-4299-9A23-2B4B15915E52}">
      <dsp:nvSpPr>
        <dsp:cNvPr id="0" name=""/>
        <dsp:cNvSpPr/>
      </dsp:nvSpPr>
      <dsp:spPr>
        <a:xfrm>
          <a:off x="2127404" y="507869"/>
          <a:ext cx="592578" cy="459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2127404" y="599681"/>
        <a:ext cx="454860" cy="275436"/>
      </dsp:txXfrm>
    </dsp:sp>
    <dsp:sp modelId="{32FB148A-4839-44F4-BC1A-200D3DB15372}">
      <dsp:nvSpPr>
        <dsp:cNvPr id="0" name=""/>
        <dsp:cNvSpPr/>
      </dsp:nvSpPr>
      <dsp:spPr>
        <a:xfrm>
          <a:off x="2965958" y="424845"/>
          <a:ext cx="1843830" cy="937664"/>
        </a:xfrm>
        <a:prstGeom prst="roundRect">
          <a:avLst>
            <a:gd name="adj" fmla="val 10000"/>
          </a:avLst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-1605168"/>
              <a:satOff val="19845"/>
              <a:lumOff val="-647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VRMC</a:t>
          </a:r>
          <a:endParaRPr lang="en-US" sz="1600" kern="1200" dirty="0"/>
        </a:p>
      </dsp:txBody>
      <dsp:txXfrm>
        <a:off x="2965958" y="424845"/>
        <a:ext cx="1843830" cy="625109"/>
      </dsp:txXfrm>
    </dsp:sp>
    <dsp:sp modelId="{D94E331D-6C82-4639-B28E-69E0A2012D55}">
      <dsp:nvSpPr>
        <dsp:cNvPr id="0" name=""/>
        <dsp:cNvSpPr/>
      </dsp:nvSpPr>
      <dsp:spPr>
        <a:xfrm>
          <a:off x="3343610" y="1049954"/>
          <a:ext cx="1843830" cy="340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605168"/>
              <a:satOff val="19845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General access to FIQAS work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“Repository” for previous assessment results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More stable assessment techniques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Performance baselines for developmental products</a:t>
          </a:r>
          <a:endParaRPr lang="en-US" sz="1600" kern="1200" dirty="0"/>
        </a:p>
      </dsp:txBody>
      <dsp:txXfrm>
        <a:off x="3397614" y="1103958"/>
        <a:ext cx="1735822" cy="3293992"/>
      </dsp:txXfrm>
    </dsp:sp>
    <dsp:sp modelId="{CC4EC689-30CD-4E7F-A5B7-660DF625E6E1}">
      <dsp:nvSpPr>
        <dsp:cNvPr id="0" name=""/>
        <dsp:cNvSpPr/>
      </dsp:nvSpPr>
      <dsp:spPr>
        <a:xfrm>
          <a:off x="5089307" y="507869"/>
          <a:ext cx="592578" cy="4590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-3210336"/>
              <a:satOff val="39690"/>
              <a:lumOff val="-1293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089307" y="599681"/>
        <a:ext cx="454860" cy="275436"/>
      </dsp:txXfrm>
    </dsp:sp>
    <dsp:sp modelId="{A683DF1A-A834-462E-87DC-4AF74F9A9546}">
      <dsp:nvSpPr>
        <dsp:cNvPr id="0" name=""/>
        <dsp:cNvSpPr/>
      </dsp:nvSpPr>
      <dsp:spPr>
        <a:xfrm>
          <a:off x="5927861" y="424845"/>
          <a:ext cx="1843830" cy="937664"/>
        </a:xfrm>
        <a:prstGeom prst="roundRect">
          <a:avLst>
            <a:gd name="adj" fmla="val 10000"/>
          </a:avLst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-3210336"/>
              <a:satOff val="39690"/>
              <a:lumOff val="-1293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NEVS</a:t>
          </a:r>
          <a:endParaRPr lang="en-US" sz="1600" kern="1200" dirty="0"/>
        </a:p>
      </dsp:txBody>
      <dsp:txXfrm>
        <a:off x="5927861" y="424845"/>
        <a:ext cx="1843830" cy="625109"/>
      </dsp:txXfrm>
    </dsp:sp>
    <dsp:sp modelId="{4477BF5E-5ADB-4628-9CF5-F42A885FEA26}">
      <dsp:nvSpPr>
        <dsp:cNvPr id="0" name=""/>
        <dsp:cNvSpPr/>
      </dsp:nvSpPr>
      <dsp:spPr>
        <a:xfrm>
          <a:off x="6305513" y="1049954"/>
          <a:ext cx="1843830" cy="340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General access to performance results of operational products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Finalized versions of </a:t>
          </a:r>
          <a:r>
            <a:rPr lang="en-US" sz="1600" kern="1200" dirty="0" err="1" smtClean="0"/>
            <a:t>verif</a:t>
          </a:r>
          <a:r>
            <a:rPr lang="en-US" sz="1600" kern="1200" dirty="0" smtClean="0"/>
            <a:t>. methods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Ongoing generation of operational performance results</a:t>
          </a:r>
          <a:endParaRPr lang="en-US" sz="1600" kern="1200" dirty="0"/>
        </a:p>
      </dsp:txBody>
      <dsp:txXfrm>
        <a:off x="6359517" y="1103958"/>
        <a:ext cx="1735822" cy="3293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052A547-0E34-447F-AB5B-B8BB0B7D7F36}" type="datetimeFigureOut">
              <a:rPr lang="en-US" smtClean="0"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0D78D66-92BD-4BFF-B2FE-A6B9D09AC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06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3BCE416-7918-409D-8681-936229C6AE1A}" type="datetimeFigureOut">
              <a:rPr lang="en-US" smtClean="0"/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4625D90-66AA-4939-A044-EB63EA77F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38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  <a:effectLst/>
        </p:spPr>
        <p:txBody>
          <a:bodyPr vert="horz" tIns="0" rIns="18288" bIns="0" anchor="b">
            <a:normAutofit/>
          </a:bodyPr>
          <a:lstStyle>
            <a:lvl1pPr algn="r" rtl="0">
              <a:spcBef>
                <a:spcPct val="0"/>
              </a:spcBef>
              <a:buNone/>
              <a:defRPr sz="5600" b="1" cap="none" spc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+mj-ea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Forecast Impact and Quality Assessment Section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0" descr="NOAA-Logo_CircleWhite_RestTran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257800"/>
            <a:ext cx="7302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3" descr="CIRA-Logo-Trans-HiRes.png"/>
          <p:cNvPicPr>
            <a:picLocks noChangeAspect="1"/>
          </p:cNvPicPr>
          <p:nvPr userDrawn="1"/>
        </p:nvPicPr>
        <p:blipFill>
          <a:blip r:embed="rId3" cstate="print">
            <a:lum bright="-8000"/>
          </a:blip>
          <a:srcRect/>
          <a:stretch>
            <a:fillRect/>
          </a:stretch>
        </p:blipFill>
        <p:spPr bwMode="auto">
          <a:xfrm>
            <a:off x="3200400" y="5334000"/>
            <a:ext cx="12334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4" descr="CIRES-Logo_Trans-HiRes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5713" y="5334000"/>
            <a:ext cx="118268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74" descr="FAA_Logo_Color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5257800"/>
            <a:ext cx="738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2648"/>
            <a:ext cx="2743200" cy="987552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00200"/>
            <a:ext cx="2743200" cy="46482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00200"/>
            <a:ext cx="5111750" cy="46482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</a:bodyPr>
          <a:lstStyle>
            <a:lvl1pPr algn="l" rtl="0">
              <a:spcBef>
                <a:spcPct val="0"/>
              </a:spcBef>
              <a:buNone/>
              <a:defRPr lang="en-US" sz="5600" b="0" cap="none" spc="0" baseline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bg2">
                    <a:lumMod val="2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Forecast Impact and Quality Assessment Section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50" descr="NOAA-Logo_CircleWhite_RestTran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257800"/>
            <a:ext cx="7302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3" descr="CIRA-Logo-Trans-HiRes.png"/>
          <p:cNvPicPr>
            <a:picLocks noChangeAspect="1"/>
          </p:cNvPicPr>
          <p:nvPr userDrawn="1"/>
        </p:nvPicPr>
        <p:blipFill>
          <a:blip r:embed="rId3" cstate="print">
            <a:lum bright="-8000"/>
          </a:blip>
          <a:srcRect/>
          <a:stretch>
            <a:fillRect/>
          </a:stretch>
        </p:blipFill>
        <p:spPr bwMode="auto">
          <a:xfrm>
            <a:off x="3200400" y="5334000"/>
            <a:ext cx="12334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CIRES-Logo_Trans-HiRes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5713" y="5334000"/>
            <a:ext cx="118268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74" descr="FAA_Logo_Color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5257800"/>
            <a:ext cx="7381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648"/>
            <a:ext cx="8229600" cy="9875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678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678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648"/>
            <a:ext cx="8229600" cy="987552"/>
          </a:xfrm>
        </p:spPr>
        <p:txBody>
          <a:bodyPr tIns="45720" anchor="t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6764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981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981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648"/>
            <a:ext cx="8229600" cy="987552"/>
          </a:xfrm>
        </p:spPr>
        <p:txBody>
          <a:bodyPr vert="horz" tIns="45720" bIns="0" anchor="t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1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8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22C23FDB-92AC-4C26-B679-78ED1E363DB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Forecast Impact and Quality Assessment Section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9F91CB4E-6C36-4CD2-B5B6-1C42440B090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Freeform 13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9" name="Freeform 18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 rot="21435692">
            <a:off x="-19045" y="216550"/>
            <a:ext cx="9163050" cy="64922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966"/>
              </a:cxn>
              <a:cxn ang="0">
                <a:pos x="1608" y="282"/>
              </a:cxn>
              <a:cxn ang="0">
                <a:pos x="4110" y="1008"/>
              </a:cxn>
              <a:cxn ang="0">
                <a:pos x="5772" y="0"/>
              </a:cxn>
            </a:cxnLst>
            <a:rect l="0" t="0" r="0" b="0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31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rot="21435692">
            <a:off x="-14309" y="290003"/>
            <a:ext cx="9175812" cy="53035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732"/>
              </a:cxn>
              <a:cxn ang="0">
                <a:pos x="1638" y="228"/>
              </a:cxn>
              <a:cxn ang="0">
                <a:pos x="4122" y="816"/>
              </a:cxn>
              <a:cxn ang="0">
                <a:pos x="5766" y="0"/>
              </a:cxn>
            </a:cxnLst>
            <a:rect l="0" t="0" r="0" b="0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31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24" name="Picture 19" descr="noaa_logo_whtTs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710613" y="6397625"/>
            <a:ext cx="387350" cy="384175"/>
          </a:xfrm>
          <a:prstGeom prst="rect">
            <a:avLst/>
          </a:prstGeom>
          <a:noFill/>
        </p:spPr>
      </p:pic>
      <p:pic>
        <p:nvPicPr>
          <p:cNvPr id="25" name="Picture 18" descr="Blue Marble _shadow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100" y="47625"/>
            <a:ext cx="666750" cy="682625"/>
          </a:xfrm>
          <a:prstGeom prst="rect">
            <a:avLst/>
          </a:prstGeom>
          <a:noFill/>
        </p:spPr>
      </p:pic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prstGeom prst="rect">
            <a:avLst/>
          </a:prstGeom>
        </p:spPr>
        <p:txBody>
          <a:bodyPr vert="horz" lIns="0" rIns="0" bIns="0" anchor="t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52" r:id="rId8"/>
    <p:sldLayoutId id="2147484153" r:id="rId9"/>
    <p:sldLayoutId id="2147484148" r:id="rId10"/>
    <p:sldLayoutId id="2147484150" r:id="rId11"/>
    <p:sldLayoutId id="2147484151" r:id="rId12"/>
  </p:sldLayoutIdLst>
  <p:txStyles>
    <p:titleStyle>
      <a:lvl1pPr algn="ctr" rtl="0" eaLnBrk="1" latinLnBrk="0" hangingPunct="1">
        <a:spcBef>
          <a:spcPct val="0"/>
        </a:spcBef>
        <a:buNone/>
        <a:defRPr kumimoji="0" sz="4800" b="0" kern="1200">
          <a:ln>
            <a:noFill/>
          </a:ln>
          <a:solidFill>
            <a:schemeClr val="bg2">
              <a:lumMod val="25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4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6">
            <a:lumMod val="60000"/>
            <a:lumOff val="4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60000"/>
            <a:lumOff val="4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nevs-aws2:8080/nevs.vrmc.turb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FIQAS Verification Technologies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GSD Verification Summit</a:t>
            </a:r>
          </a:p>
          <a:p>
            <a:r>
              <a:rPr lang="en-US" i="1" dirty="0" smtClean="0"/>
              <a:t>September 8, 2011</a:t>
            </a:r>
          </a:p>
          <a:p>
            <a:endParaRPr lang="en-US" i="1" dirty="0" smtClean="0"/>
          </a:p>
          <a:p>
            <a:r>
              <a:rPr lang="en-US" sz="2200" dirty="0" smtClean="0"/>
              <a:t>Missy Petty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NEVS Transition to NWS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NWS OSIP transition process (Stage 3)</a:t>
            </a:r>
          </a:p>
          <a:p>
            <a:r>
              <a:rPr lang="en-US" dirty="0" smtClean="0"/>
              <a:t>3 phases, (roughly) aligned with NextGen timeline</a:t>
            </a:r>
          </a:p>
          <a:p>
            <a:pPr lvl="1"/>
            <a:r>
              <a:rPr lang="en-US" dirty="0" smtClean="0"/>
              <a:t>Phase 1 (Sept 2014), aligned with deployment of Cube</a:t>
            </a:r>
          </a:p>
          <a:p>
            <a:pPr lvl="2"/>
            <a:r>
              <a:rPr lang="en-US" dirty="0" smtClean="0"/>
              <a:t>Alpha 2012, Beta 2013</a:t>
            </a:r>
          </a:p>
          <a:p>
            <a:pPr lvl="2"/>
            <a:r>
              <a:rPr lang="en-US" dirty="0" smtClean="0"/>
              <a:t>Products currently in RTVS (latest versions)</a:t>
            </a:r>
          </a:p>
          <a:p>
            <a:pPr lvl="2"/>
            <a:r>
              <a:rPr lang="en-US" dirty="0"/>
              <a:t>Upgraded techniques </a:t>
            </a:r>
            <a:endParaRPr lang="en-US" dirty="0" smtClean="0"/>
          </a:p>
          <a:p>
            <a:pPr lvl="2"/>
            <a:r>
              <a:rPr lang="en-US" dirty="0" smtClean="0"/>
              <a:t>Ingest from Cube (web services), </a:t>
            </a:r>
          </a:p>
          <a:p>
            <a:pPr lvl="2"/>
            <a:r>
              <a:rPr lang="en-US" dirty="0" smtClean="0"/>
              <a:t>Output via web application</a:t>
            </a:r>
          </a:p>
          <a:p>
            <a:pPr lvl="1"/>
            <a:r>
              <a:rPr lang="en-US" dirty="0" smtClean="0"/>
              <a:t>Phase 2 (2017)</a:t>
            </a:r>
          </a:p>
          <a:p>
            <a:pPr lvl="2"/>
            <a:r>
              <a:rPr lang="en-US" dirty="0" smtClean="0"/>
              <a:t>Additional products, new methodologies</a:t>
            </a:r>
          </a:p>
          <a:p>
            <a:pPr lvl="2"/>
            <a:r>
              <a:rPr lang="en-US" dirty="0" smtClean="0"/>
              <a:t>Extended domain (OCONUS)</a:t>
            </a:r>
          </a:p>
          <a:p>
            <a:pPr lvl="2"/>
            <a:r>
              <a:rPr lang="en-US" dirty="0" smtClean="0"/>
              <a:t>Verification Service (disseminate via web services)</a:t>
            </a:r>
          </a:p>
          <a:p>
            <a:pPr lvl="1"/>
            <a:r>
              <a:rPr lang="en-US" dirty="0" smtClean="0"/>
              <a:t>Phase 3 (2022)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65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Verification, Requirements, and Monitoring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In-house verification capability</a:t>
            </a:r>
          </a:p>
          <a:p>
            <a:r>
              <a:rPr lang="en-US" dirty="0"/>
              <a:t>“Weakly” operational</a:t>
            </a:r>
          </a:p>
          <a:p>
            <a:pPr lvl="1"/>
            <a:r>
              <a:rPr lang="en-US" dirty="0"/>
              <a:t>Near-real-time operations</a:t>
            </a:r>
          </a:p>
          <a:p>
            <a:pPr lvl="1"/>
            <a:r>
              <a:rPr lang="en-US" dirty="0"/>
              <a:t>Will meet GSD security requirements</a:t>
            </a:r>
          </a:p>
          <a:p>
            <a:r>
              <a:rPr lang="en-US" dirty="0"/>
              <a:t>Assessment support</a:t>
            </a:r>
          </a:p>
          <a:p>
            <a:r>
              <a:rPr lang="en-US" dirty="0" smtClean="0"/>
              <a:t>Platform for performance baselines (versioning)</a:t>
            </a:r>
          </a:p>
          <a:p>
            <a:pPr lvl="1"/>
            <a:r>
              <a:rPr lang="en-US" dirty="0" smtClean="0"/>
              <a:t>Products in development and transition to operations</a:t>
            </a:r>
          </a:p>
          <a:p>
            <a:pPr lvl="1"/>
            <a:r>
              <a:rPr lang="en-US" dirty="0" smtClean="0"/>
              <a:t>Products involved in FIQAS assessments</a:t>
            </a:r>
          </a:p>
          <a:p>
            <a:pPr lvl="1"/>
            <a:r>
              <a:rPr lang="en-US" dirty="0" smtClean="0"/>
              <a:t>Methodologies under development</a:t>
            </a:r>
          </a:p>
          <a:p>
            <a:r>
              <a:rPr lang="en-US" dirty="0" smtClean="0"/>
              <a:t>First prototype Sept 2011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FIQAS Migration Process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27989953"/>
              </p:ext>
            </p:extLst>
          </p:nvPr>
        </p:nvGraphicFramePr>
        <p:xfrm>
          <a:off x="533400" y="1447800"/>
          <a:ext cx="815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998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VRMC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4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</a:p>
          <a:p>
            <a:r>
              <a:rPr lang="en-US" dirty="0" smtClean="0"/>
              <a:t>Current real time system (RTVS)</a:t>
            </a:r>
          </a:p>
          <a:p>
            <a:r>
              <a:rPr lang="en-US" dirty="0" smtClean="0"/>
              <a:t>Drivers for new developments</a:t>
            </a:r>
          </a:p>
          <a:p>
            <a:r>
              <a:rPr lang="en-US" dirty="0" smtClean="0"/>
              <a:t>Discussion of current efforts</a:t>
            </a:r>
          </a:p>
          <a:p>
            <a:pPr lvl="1"/>
            <a:r>
              <a:rPr lang="en-US" dirty="0" smtClean="0"/>
              <a:t>Network-Enabled Verification Service (NEVS)</a:t>
            </a:r>
          </a:p>
          <a:p>
            <a:pPr lvl="1"/>
            <a:r>
              <a:rPr lang="en-US" dirty="0" smtClean="0"/>
              <a:t>Verification, Requirements, and Monitoring Capability (VRMC)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FIQAS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Verification information to support </a:t>
            </a:r>
          </a:p>
          <a:p>
            <a:pPr lvl="1"/>
            <a:r>
              <a:rPr lang="en-US" dirty="0" smtClean="0"/>
              <a:t>Operational decision-making</a:t>
            </a:r>
          </a:p>
          <a:p>
            <a:pPr lvl="1"/>
            <a:r>
              <a:rPr lang="en-US" dirty="0" smtClean="0"/>
              <a:t>Product development</a:t>
            </a:r>
          </a:p>
          <a:p>
            <a:pPr lvl="1"/>
            <a:r>
              <a:rPr lang="en-US" dirty="0" smtClean="0"/>
              <a:t>Methodology development</a:t>
            </a:r>
          </a:p>
          <a:p>
            <a:pPr lvl="1"/>
            <a:r>
              <a:rPr lang="en-US" dirty="0" smtClean="0"/>
              <a:t>Assessment of products in development and operations</a:t>
            </a:r>
          </a:p>
          <a:p>
            <a:pPr lvl="1"/>
            <a:r>
              <a:rPr lang="en-US" dirty="0" smtClean="0"/>
              <a:t>Monitoring of product performance</a:t>
            </a:r>
          </a:p>
          <a:p>
            <a:r>
              <a:rPr lang="en-US" dirty="0" smtClean="0"/>
              <a:t>Information in context of product use</a:t>
            </a:r>
          </a:p>
          <a:p>
            <a:pPr lvl="1"/>
            <a:r>
              <a:rPr lang="en-US" dirty="0" smtClean="0"/>
              <a:t>Consistent with </a:t>
            </a:r>
            <a:r>
              <a:rPr lang="en-US" smtClean="0"/>
              <a:t>assessment techniques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29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tvs-cap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012124"/>
            <a:ext cx="7620000" cy="408387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Verification - RTVS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59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Near-real-time in-house verification system of aviation weather products (forecasts and analyses)</a:t>
            </a:r>
          </a:p>
          <a:p>
            <a:pPr lvl="1"/>
            <a:r>
              <a:rPr lang="en-US" dirty="0" smtClean="0"/>
              <a:t>Turbulence</a:t>
            </a:r>
            <a:r>
              <a:rPr lang="en-US" dirty="0"/>
              <a:t>, </a:t>
            </a:r>
            <a:r>
              <a:rPr lang="en-US" dirty="0" smtClean="0"/>
              <a:t>Icing</a:t>
            </a:r>
            <a:r>
              <a:rPr lang="en-US" dirty="0"/>
              <a:t>, </a:t>
            </a:r>
            <a:r>
              <a:rPr lang="en-US" dirty="0" smtClean="0"/>
              <a:t>Ceiling </a:t>
            </a:r>
            <a:r>
              <a:rPr lang="en-US" dirty="0"/>
              <a:t>&amp; V</a:t>
            </a:r>
            <a:r>
              <a:rPr lang="en-US" dirty="0" smtClean="0"/>
              <a:t>isibility</a:t>
            </a:r>
            <a:r>
              <a:rPr lang="en-US" dirty="0"/>
              <a:t>, </a:t>
            </a:r>
            <a:r>
              <a:rPr lang="en-US" dirty="0" smtClean="0"/>
              <a:t>Convection domains</a:t>
            </a:r>
          </a:p>
          <a:p>
            <a:r>
              <a:rPr lang="en-US" dirty="0" smtClean="0"/>
              <a:t>Traditional verification methodologies </a:t>
            </a:r>
          </a:p>
          <a:p>
            <a:pPr lvl="1"/>
            <a:r>
              <a:rPr lang="en-US" dirty="0" smtClean="0"/>
              <a:t>Grid-to-grid, point-to-grid, point-to-polygon</a:t>
            </a:r>
          </a:p>
          <a:p>
            <a:pPr lvl="1"/>
            <a:r>
              <a:rPr lang="en-US" dirty="0" err="1" smtClean="0"/>
              <a:t>PODy</a:t>
            </a:r>
            <a:r>
              <a:rPr lang="en-US" dirty="0" smtClean="0"/>
              <a:t>, </a:t>
            </a:r>
            <a:r>
              <a:rPr lang="en-US" dirty="0" err="1" smtClean="0"/>
              <a:t>PODn</a:t>
            </a:r>
            <a:r>
              <a:rPr lang="en-US" dirty="0" smtClean="0"/>
              <a:t>, TSS, Volume efficiency</a:t>
            </a:r>
          </a:p>
          <a:p>
            <a:r>
              <a:rPr lang="en-US" dirty="0" smtClean="0"/>
              <a:t>Provides historical performance baselines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operational products </a:t>
            </a:r>
            <a:endParaRPr lang="en-US" dirty="0" smtClean="0"/>
          </a:p>
          <a:p>
            <a:pPr lvl="2"/>
            <a:r>
              <a:rPr lang="en-US" dirty="0" smtClean="0"/>
              <a:t>Used for AWC reporting</a:t>
            </a:r>
          </a:p>
          <a:p>
            <a:pPr lvl="1"/>
            <a:r>
              <a:rPr lang="en-US" dirty="0" smtClean="0"/>
              <a:t>Previous versions of operational products</a:t>
            </a:r>
          </a:p>
          <a:p>
            <a:pPr lvl="1"/>
            <a:r>
              <a:rPr lang="en-US" dirty="0" smtClean="0"/>
              <a:t>Developmental (pre-operational) products during development and transition to operations</a:t>
            </a:r>
          </a:p>
          <a:p>
            <a:pPr lvl="1"/>
            <a:r>
              <a:rPr lang="en-US" dirty="0" smtClean="0"/>
              <a:t>e.g., GTG (2003-2010), GTG2 (2007-now)</a:t>
            </a:r>
          </a:p>
        </p:txBody>
      </p:sp>
    </p:spTree>
    <p:extLst>
      <p:ext uri="{BB962C8B-B14F-4D97-AF65-F5344CB8AC3E}">
        <p14:creationId xmlns:p14="http://schemas.microsoft.com/office/powerpoint/2010/main" val="205438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for New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NextGen: an overhaul of the management of the NAS</a:t>
            </a:r>
          </a:p>
          <a:p>
            <a:pPr lvl="1"/>
            <a:r>
              <a:rPr lang="en-US" dirty="0" smtClean="0"/>
              <a:t>New communication protocols (web services)</a:t>
            </a:r>
          </a:p>
          <a:p>
            <a:pPr lvl="1"/>
            <a:r>
              <a:rPr lang="en-US" dirty="0" smtClean="0"/>
              <a:t>Advancement of Decision Support Systems for more effective use of weather information</a:t>
            </a:r>
          </a:p>
          <a:p>
            <a:r>
              <a:rPr lang="en-US" dirty="0"/>
              <a:t>Advancement of verification </a:t>
            </a:r>
            <a:r>
              <a:rPr lang="en-US" dirty="0" smtClean="0"/>
              <a:t>methodologies: </a:t>
            </a:r>
            <a:r>
              <a:rPr lang="en-US" dirty="0"/>
              <a:t>more emphasis on context of product use</a:t>
            </a:r>
          </a:p>
          <a:p>
            <a:pPr lvl="1"/>
            <a:r>
              <a:rPr lang="en-US" dirty="0" smtClean="0"/>
              <a:t>Incorporation of decision criteria, </a:t>
            </a:r>
            <a:r>
              <a:rPr lang="en-US" dirty="0"/>
              <a:t>operational spatial domains</a:t>
            </a:r>
          </a:p>
          <a:p>
            <a:pPr lvl="1"/>
            <a:r>
              <a:rPr lang="en-US" dirty="0"/>
              <a:t>Incorporation of air traffic data</a:t>
            </a:r>
          </a:p>
          <a:p>
            <a:pPr lvl="1"/>
            <a:r>
              <a:rPr lang="en-US" dirty="0"/>
              <a:t>Metrics </a:t>
            </a:r>
            <a:r>
              <a:rPr lang="en-US" dirty="0" smtClean="0"/>
              <a:t>linking forecast </a:t>
            </a:r>
            <a:r>
              <a:rPr lang="en-US" dirty="0"/>
              <a:t>quality to operational constraints </a:t>
            </a:r>
            <a:endParaRPr lang="en-US" dirty="0" smtClean="0"/>
          </a:p>
          <a:p>
            <a:pPr lvl="2"/>
            <a:r>
              <a:rPr lang="en-US" dirty="0" smtClean="0"/>
              <a:t>e.g., Air </a:t>
            </a:r>
            <a:r>
              <a:rPr lang="en-US" dirty="0"/>
              <a:t>space </a:t>
            </a:r>
            <a:r>
              <a:rPr lang="en-US" dirty="0" smtClean="0"/>
              <a:t>capacity (</a:t>
            </a:r>
            <a:r>
              <a:rPr lang="en-US" dirty="0" err="1" smtClean="0"/>
              <a:t>Mincut</a:t>
            </a:r>
            <a:r>
              <a:rPr lang="en-US" dirty="0" smtClean="0"/>
              <a:t> Bottleneck)</a:t>
            </a:r>
            <a:endParaRPr lang="en-US" dirty="0"/>
          </a:p>
          <a:p>
            <a:r>
              <a:rPr lang="en-US" dirty="0" smtClean="0"/>
              <a:t>Advancement of weather products</a:t>
            </a:r>
          </a:p>
          <a:p>
            <a:pPr lvl="1"/>
            <a:r>
              <a:rPr lang="en-US" dirty="0" smtClean="0"/>
              <a:t>New high-resolution gridded products</a:t>
            </a:r>
          </a:p>
          <a:p>
            <a:pPr lvl="1"/>
            <a:r>
              <a:rPr lang="en-US" dirty="0" smtClean="0"/>
              <a:t>New capabilities in existing products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3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FIQAS Technologies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609600" y="2001556"/>
            <a:ext cx="2743200" cy="370397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+mj-lt"/>
              </a:rPr>
              <a:t>RTVS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Invasive changes to add new products and methodologies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Not equipped to interface to 4D </a:t>
            </a:r>
            <a:r>
              <a:rPr lang="en-US" dirty="0" err="1" smtClean="0">
                <a:latin typeface="+mj-lt"/>
              </a:rPr>
              <a:t>Wx</a:t>
            </a:r>
            <a:r>
              <a:rPr lang="en-US" dirty="0" smtClean="0">
                <a:latin typeface="+mj-lt"/>
              </a:rPr>
              <a:t> Data Cube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+mj-lt"/>
              </a:rPr>
              <a:t>Invasive changes to meet operational security requirements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733800" y="2895600"/>
            <a:ext cx="1600200" cy="152117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+mj-lt"/>
              </a:rPr>
              <a:t>Replaced</a:t>
            </a:r>
          </a:p>
          <a:p>
            <a:pPr algn="ctr"/>
            <a:r>
              <a:rPr lang="en-US" i="1" dirty="0" smtClean="0">
                <a:latin typeface="+mj-lt"/>
              </a:rPr>
              <a:t>by</a:t>
            </a:r>
            <a:endParaRPr lang="en-US" i="1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562599" y="1524000"/>
            <a:ext cx="1920240" cy="19202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+mj-lt"/>
              </a:rPr>
              <a:t>NEVS</a:t>
            </a:r>
          </a:p>
          <a:p>
            <a:pPr algn="ctr"/>
            <a:endParaRPr lang="en-US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An operational system to support aviation </a:t>
            </a:r>
            <a:r>
              <a:rPr lang="en-US" sz="1600" dirty="0">
                <a:latin typeface="+mj-lt"/>
              </a:rPr>
              <a:t>o</a:t>
            </a:r>
            <a:r>
              <a:rPr lang="en-US" sz="1600" dirty="0" smtClean="0">
                <a:latin typeface="+mj-lt"/>
              </a:rPr>
              <a:t>perations</a:t>
            </a:r>
            <a:endParaRPr lang="en-US" sz="1600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562599" y="3853542"/>
            <a:ext cx="1920240" cy="192024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+mj-lt"/>
              </a:rPr>
              <a:t>VRMC</a:t>
            </a:r>
          </a:p>
          <a:p>
            <a:pPr algn="ctr"/>
            <a:endParaRPr lang="en-US" sz="1600" dirty="0" smtClean="0">
              <a:latin typeface="+mj-lt"/>
            </a:endParaRPr>
          </a:p>
          <a:p>
            <a:pPr algn="ctr"/>
            <a:r>
              <a:rPr lang="en-US" sz="1600" dirty="0" smtClean="0">
                <a:latin typeface="+mj-lt"/>
              </a:rPr>
              <a:t>An “in-house” capability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5907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NEVS and VRMC – Common Characteristics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 smtClean="0"/>
          </a:p>
          <a:p>
            <a:r>
              <a:rPr lang="en-US" sz="3000" dirty="0" smtClean="0"/>
              <a:t>Modular for adaptability to new products and verification methods</a:t>
            </a:r>
          </a:p>
          <a:p>
            <a:r>
              <a:rPr lang="en-US" sz="3000" dirty="0" smtClean="0"/>
              <a:t>Will provide performance metrics relevant to product’s context of use</a:t>
            </a:r>
          </a:p>
          <a:p>
            <a:r>
              <a:rPr lang="en-US" sz="3000" dirty="0" smtClean="0"/>
              <a:t>Host for performance baselines (each targeted for different need)</a:t>
            </a:r>
          </a:p>
          <a:p>
            <a:r>
              <a:rPr lang="en-US" sz="3000" dirty="0" smtClean="0"/>
              <a:t>Web user interface for access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107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Operational system to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upport operational aviation decision-making</a:t>
            </a:r>
          </a:p>
          <a:p>
            <a:pPr lvl="1"/>
            <a:r>
              <a:rPr lang="en-US" dirty="0" smtClean="0"/>
              <a:t>Provide feedback into the forecast process</a:t>
            </a:r>
          </a:p>
          <a:p>
            <a:pPr lvl="1"/>
            <a:r>
              <a:rPr lang="en-US" dirty="0" smtClean="0"/>
              <a:t>Support Quality Management processes of FAA and NWS</a:t>
            </a:r>
          </a:p>
          <a:p>
            <a:r>
              <a:rPr lang="en-US" dirty="0" smtClean="0"/>
              <a:t>Aligned with NextGen protocols for ingest (near-term) and output (long-term)</a:t>
            </a:r>
          </a:p>
          <a:p>
            <a:r>
              <a:rPr lang="en-US" dirty="0" smtClean="0"/>
              <a:t>Transition to NWS as operational system (Sept 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IQAS-v2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FIQAS-v2</Template>
  <TotalTime>5178</TotalTime>
  <Words>578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FIQAS-v2</vt:lpstr>
      <vt:lpstr>FIQAS Verification Technologies</vt:lpstr>
      <vt:lpstr>Outline</vt:lpstr>
      <vt:lpstr>Goals of FIQAS Technologies</vt:lpstr>
      <vt:lpstr>Current Verification - RTVS</vt:lpstr>
      <vt:lpstr>RTVS</vt:lpstr>
      <vt:lpstr>Drivers for New Developments</vt:lpstr>
      <vt:lpstr>New FIQAS Technologies</vt:lpstr>
      <vt:lpstr>NEVS and VRMC – Common Characteristics</vt:lpstr>
      <vt:lpstr>NEVS</vt:lpstr>
      <vt:lpstr>NEVS Transition to NWS</vt:lpstr>
      <vt:lpstr>Verification, Requirements, and Monitoring Capability</vt:lpstr>
      <vt:lpstr>FIQAS Migration Process</vt:lpstr>
      <vt:lpstr>VRMC Demo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Network Enabled Verification Service (NEVS)</dc:title>
  <dc:creator>Missy Petty</dc:creator>
  <cp:lastModifiedBy>Missy Petty</cp:lastModifiedBy>
  <cp:revision>196</cp:revision>
  <cp:lastPrinted>2011-09-08T14:15:53Z</cp:lastPrinted>
  <dcterms:created xsi:type="dcterms:W3CDTF">2011-08-19T19:52:36Z</dcterms:created>
  <dcterms:modified xsi:type="dcterms:W3CDTF">2011-09-09T20:21:41Z</dcterms:modified>
</cp:coreProperties>
</file>