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6" r:id="rId6"/>
    <p:sldId id="263" r:id="rId7"/>
    <p:sldId id="264" r:id="rId8"/>
    <p:sldId id="28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87" r:id="rId17"/>
    <p:sldId id="28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C44B-51A0-784F-ADED-81E65FB82ED0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38C13-5237-DC41-9F21-0CA32AEE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6275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statistics compare RAOB soundings</a:t>
            </a:r>
            <a:r>
              <a:rPr lang="en-US" baseline="0" dirty="0" smtClean="0"/>
              <a:t> with model soundings. We can look at individual soundings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do demo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2DF4-AFFE-46EF-94B0-7AB2926D7C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EB81A-FAF5-2A4C-AF14-9EAA9BC55B75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D7DB-11E7-AD4E-9C50-07A0F95E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c.noaa.gov/stats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AMB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458" y="1470025"/>
            <a:ext cx="7086600" cy="4444781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Bill Moninger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RAOB/profiler/surface/global verification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Also, Xue Wei, Susan Sahm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Patrick Hofmann / Steve Weygandt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Reflectivity and precipitation verification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Also, Curtis Alexander, Susan Sahm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Mike </a:t>
            </a:r>
            <a:r>
              <a:rPr lang="en-US" dirty="0" err="1" smtClean="0">
                <a:solidFill>
                  <a:srgbClr val="0000FF"/>
                </a:solidFill>
              </a:rPr>
              <a:t>Fiorino</a:t>
            </a:r>
            <a:endParaRPr lang="en-US" dirty="0" smtClean="0">
              <a:solidFill>
                <a:srgbClr val="0000FF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Tropical cyclone verification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/>
              <a:t>8</a:t>
            </a:r>
            <a:r>
              <a:rPr lang="en-US" sz="1600" dirty="0" smtClean="0"/>
              <a:t> Sept 2011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D7DB-11E7-AD4E-9C50-07A0F95E30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ESRL/GSD Verification Summit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AMB Verification and Quality Control Monitoring Efforts</a:t>
            </a:r>
            <a:br>
              <a:rPr lang="en-US" dirty="0" smtClean="0"/>
            </a:br>
            <a:r>
              <a:rPr lang="en-US" dirty="0" smtClean="0"/>
              <a:t>involving RAOB, Profiler, </a:t>
            </a:r>
            <a:r>
              <a:rPr lang="en-US" dirty="0" err="1" smtClean="0"/>
              <a:t>Mesonets</a:t>
            </a:r>
            <a:r>
              <a:rPr lang="en-US" dirty="0" smtClean="0"/>
              <a:t>, Aircraft</a:t>
            </a:r>
            <a:br>
              <a:rPr lang="en-US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Bill Moninger, Xue Wei, Susan Sahm, Brian Jamison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we verify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RAOBs at 0 and 12 UTC</a:t>
            </a:r>
          </a:p>
          <a:p>
            <a:pPr lvl="1"/>
            <a:r>
              <a:rPr lang="en-US" sz="2000" dirty="0" smtClean="0"/>
              <a:t>Temperature, Relative Humidity, Wind, Height</a:t>
            </a:r>
          </a:p>
          <a:p>
            <a:r>
              <a:rPr lang="en-US" sz="2400" dirty="0" smtClean="0"/>
              <a:t>METARs -- every hour</a:t>
            </a:r>
          </a:p>
          <a:p>
            <a:pPr lvl="1"/>
            <a:r>
              <a:rPr lang="en-US" sz="2000" dirty="0" smtClean="0"/>
              <a:t>Temperature, Dewpoint, Wind</a:t>
            </a:r>
          </a:p>
          <a:p>
            <a:pPr lvl="1"/>
            <a:r>
              <a:rPr lang="en-US" sz="2000" dirty="0" smtClean="0"/>
              <a:t>Ceiling</a:t>
            </a:r>
          </a:p>
          <a:p>
            <a:pPr lvl="1"/>
            <a:r>
              <a:rPr lang="en-US" sz="2000" dirty="0" smtClean="0"/>
              <a:t>Visibility</a:t>
            </a:r>
          </a:p>
          <a:p>
            <a:r>
              <a:rPr lang="en-US" sz="2400" dirty="0" smtClean="0"/>
              <a:t>Wind profilers – every hour</a:t>
            </a:r>
          </a:p>
          <a:p>
            <a:pPr lvl="1"/>
            <a:r>
              <a:rPr lang="en-US" sz="2000" dirty="0" smtClean="0"/>
              <a:t>Wind</a:t>
            </a:r>
          </a:p>
          <a:p>
            <a:r>
              <a:rPr lang="en-US" sz="2400" dirty="0" smtClean="0"/>
              <a:t>Results available </a:t>
            </a:r>
            <a:r>
              <a:rPr lang="en-US" sz="2400" i="1" dirty="0" smtClean="0">
                <a:solidFill>
                  <a:srgbClr val="FF0000"/>
                </a:solidFill>
              </a:rPr>
              <a:t>within a few hours </a:t>
            </a:r>
            <a:r>
              <a:rPr lang="en-US" sz="2400" dirty="0" smtClean="0"/>
              <a:t>of model run time</a:t>
            </a:r>
          </a:p>
          <a:p>
            <a:r>
              <a:rPr lang="en-US" sz="2400" dirty="0" smtClean="0"/>
              <a:t>Results for individual stations and for pre-defined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Models in our verification database (upper air, compared with RAOBs):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NCEP operational models in blue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3716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Regional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Op20 (Operational 13 on 20km grid)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Bak13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Bakup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RUC on 13km grid)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isoBak13 (isobaric Bak13)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Bak20 (Backup on 20km grid)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Dev13 (development RUC)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Dev1320 (Dev13 on 20km grid)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RR1h (1h cycling RR)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isoRR1h (isobaric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vsn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of above)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RR1h_dev (dev. version of RR1h)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RR1h_dev130 (130 grid)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RRnc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(non-cycling RR)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RRncRLL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(rotated lat-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lon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HRRR 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HRRR_dev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isoDev1320 (dev 13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iso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on 20km grid)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NAM (North America 32 km)</a:t>
                      </a:r>
                    </a:p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Global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GFS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FIM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FIM_prs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(from isobaric files)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FIMX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FIMY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FIM9TACC (GSI initialization)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F9EMTACC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EnKF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initallization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F0EMTACC (10km grid)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Real-Time: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Retrospective: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177</a:t>
            </a:r>
            <a:r>
              <a:rPr lang="en-US" b="0" dirty="0" smtClean="0">
                <a:solidFill>
                  <a:srgbClr val="FF0000"/>
                </a:solidFill>
              </a:rPr>
              <a:t> (so far) retrospective model runs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Testing different model configurations,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assimilation methods, 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</a:rPr>
              <a:t>combinations of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Time-series and Vertical profiles of ob-forecast differences</a:t>
            </a:r>
          </a:p>
          <a:p>
            <a:r>
              <a:rPr lang="en-US" dirty="0" smtClean="0"/>
              <a:t>For pre-defined regions (regional to global) and individual stations</a:t>
            </a:r>
          </a:p>
          <a:p>
            <a:r>
              <a:rPr lang="en-US" dirty="0" smtClean="0"/>
              <a:t>Hourly to 60-day averages routinely available</a:t>
            </a:r>
          </a:p>
          <a:p>
            <a:r>
              <a:rPr lang="en-US" dirty="0" smtClean="0"/>
              <a:t>Summary statistics and per-observation differences</a:t>
            </a:r>
          </a:p>
          <a:p>
            <a:r>
              <a:rPr lang="en-US" dirty="0" smtClean="0"/>
              <a:t>Products are </a:t>
            </a:r>
            <a:r>
              <a:rPr lang="en-US" dirty="0" smtClean="0">
                <a:solidFill>
                  <a:srgbClr val="FF0000"/>
                </a:solidFill>
              </a:rPr>
              <a:t>experimental</a:t>
            </a:r>
            <a:r>
              <a:rPr lang="en-US" dirty="0" smtClean="0"/>
              <a:t>; designed for the </a:t>
            </a:r>
            <a:r>
              <a:rPr lang="en-US" dirty="0" smtClean="0">
                <a:solidFill>
                  <a:srgbClr val="FF0000"/>
                </a:solidFill>
              </a:rPr>
              <a:t>specific needs of our group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(forecast minus ob)</a:t>
            </a:r>
          </a:p>
          <a:p>
            <a:r>
              <a:rPr lang="en-US" dirty="0" smtClean="0"/>
              <a:t>RMS (forecast minus ob)</a:t>
            </a:r>
          </a:p>
          <a:p>
            <a:r>
              <a:rPr lang="en-US" dirty="0"/>
              <a:t>o</a:t>
            </a:r>
            <a:r>
              <a:rPr lang="en-US" dirty="0" smtClean="0"/>
              <a:t>f Temperature, Relative Humidity, Wind, Height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578419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143000"/>
            <a:ext cx="2819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Series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105525" cy="50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Time-series of </a:t>
            </a:r>
            <a:r>
              <a:rPr lang="en-US" b="1" dirty="0" smtClean="0"/>
              <a:t>RAOB </a:t>
            </a:r>
            <a:r>
              <a:rPr lang="en-US" dirty="0" smtClean="0"/>
              <a:t>data against Operational and Backup RUC models</a:t>
            </a:r>
          </a:p>
          <a:p>
            <a:r>
              <a:rPr lang="en-US" dirty="0" smtClean="0"/>
              <a:t>For entire RUC region</a:t>
            </a:r>
          </a:p>
          <a:p>
            <a:r>
              <a:rPr lang="en-US" dirty="0" smtClean="0"/>
              <a:t>Results every 12 h (0 and 12 UTC)</a:t>
            </a:r>
          </a:p>
          <a:p>
            <a:r>
              <a:rPr lang="en-US" dirty="0" smtClean="0"/>
              <a:t>Averaged from 1000 – 100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(No time averaging here)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5486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between the two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3276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 of temperature difference with respect to RAOBs in the RUC region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477000" y="5791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477000" y="4038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105525" cy="50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Time-series of </a:t>
            </a:r>
            <a:r>
              <a:rPr lang="en-US" b="1" dirty="0" smtClean="0"/>
              <a:t>RAOB </a:t>
            </a:r>
            <a:r>
              <a:rPr lang="en-US" dirty="0" smtClean="0"/>
              <a:t>data against Operational and Backup RUC models</a:t>
            </a:r>
          </a:p>
          <a:p>
            <a:r>
              <a:rPr lang="en-US" dirty="0" smtClean="0"/>
              <a:t>For entire RUC region</a:t>
            </a:r>
          </a:p>
          <a:p>
            <a:r>
              <a:rPr lang="en-US" dirty="0" smtClean="0"/>
              <a:t>Results every 12 h (0 and 12 UTC)</a:t>
            </a:r>
          </a:p>
          <a:p>
            <a:r>
              <a:rPr lang="en-US" dirty="0" smtClean="0"/>
              <a:t>Averaged from 1000 – 100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(No time averaging here)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8382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apparent bad RAOBs on Aug 21</a:t>
            </a:r>
            <a:r>
              <a:rPr lang="en-US" baseline="30000" dirty="0" smtClean="0"/>
              <a:t>st</a:t>
            </a:r>
            <a:r>
              <a:rPr lang="en-US" dirty="0" smtClean="0"/>
              <a:t> 24</a:t>
            </a:r>
            <a:r>
              <a:rPr lang="en-US" baseline="30000" dirty="0" smtClean="0"/>
              <a:t>th</a:t>
            </a:r>
            <a:r>
              <a:rPr lang="en-US" dirty="0" smtClean="0"/>
              <a:t> and 27</a:t>
            </a:r>
            <a:r>
              <a:rPr lang="en-US" baseline="30000" dirty="0" smtClean="0"/>
              <a:t>th</a:t>
            </a:r>
            <a:r>
              <a:rPr lang="en-US" dirty="0" smtClean="0"/>
              <a:t> effect both models equally, as indicated by the difference curve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477000" y="5791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477000" y="4038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 flipV="1">
            <a:off x="5105400" y="1853862"/>
            <a:ext cx="1600200" cy="1117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rot="10800000" flipV="1">
            <a:off x="4572000" y="1853862"/>
            <a:ext cx="2133600" cy="1651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"/>
          </p:cNvCxnSpPr>
          <p:nvPr/>
        </p:nvCxnSpPr>
        <p:spPr>
          <a:xfrm rot="10800000" flipV="1">
            <a:off x="5704612" y="1853862"/>
            <a:ext cx="1000989" cy="6191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5486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between the two models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3276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 of temperature difference with respect to RAOBs in the RUC region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452438"/>
            <a:ext cx="7323137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304800"/>
            <a:ext cx="3200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Vertical Profiles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78790"/>
            <a:ext cx="6553200" cy="50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of </a:t>
            </a:r>
            <a:r>
              <a:rPr lang="en-US" b="1" dirty="0" smtClean="0"/>
              <a:t>RAOB </a:t>
            </a:r>
            <a:r>
              <a:rPr lang="en-US" dirty="0" smtClean="0"/>
              <a:t>data against Operational and Backup RUC models</a:t>
            </a:r>
          </a:p>
          <a:p>
            <a:r>
              <a:rPr lang="en-US" dirty="0" smtClean="0"/>
              <a:t>For entire RUC region</a:t>
            </a:r>
          </a:p>
          <a:p>
            <a:r>
              <a:rPr lang="en-US" dirty="0" smtClean="0"/>
              <a:t>Results every 12 h (0 and 12 UTC)</a:t>
            </a:r>
          </a:p>
          <a:p>
            <a:r>
              <a:rPr lang="en-US" dirty="0" smtClean="0"/>
              <a:t>Averaged for the month of August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AMB:</a:t>
            </a:r>
            <a:br>
              <a:rPr lang="en-US" dirty="0" smtClean="0"/>
            </a:br>
            <a:r>
              <a:rPr lang="en-US" dirty="0" smtClean="0"/>
              <a:t>Model development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3" y="1600200"/>
            <a:ext cx="8497637" cy="5006177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97" dirty="0" smtClean="0"/>
              <a:t>Judgments on AMB model/assimilation designs based on objective tests – real-time and retrospective tests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Requirements for verification within AMB</a:t>
            </a:r>
          </a:p>
          <a:p>
            <a:pPr lvl="1"/>
            <a:r>
              <a:rPr lang="en-US" dirty="0" smtClean="0"/>
              <a:t>Very fast responsiveness</a:t>
            </a:r>
          </a:p>
          <a:p>
            <a:pPr lvl="1"/>
            <a:r>
              <a:rPr lang="en-US" dirty="0" smtClean="0"/>
              <a:t>Add new models or new experiments within 1 day (usually within 15 min)</a:t>
            </a:r>
          </a:p>
          <a:p>
            <a:pPr lvl="1"/>
            <a:r>
              <a:rPr lang="en-US" dirty="0" smtClean="0"/>
              <a:t>Add new types of verification (e.g., profiler, QPF) within a few weeks</a:t>
            </a:r>
          </a:p>
          <a:p>
            <a:pPr lvl="1"/>
            <a:r>
              <a:rPr lang="en-US" dirty="0" smtClean="0"/>
              <a:t>Ability to look at verification in real-time, including even results within the past few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Checked for </a:t>
            </a:r>
            <a:r>
              <a:rPr lang="en-US" dirty="0" err="1" smtClean="0"/>
              <a:t>interconsistency</a:t>
            </a:r>
            <a:r>
              <a:rPr lang="en-US" dirty="0" smtClean="0"/>
              <a:t> (e.g., </a:t>
            </a:r>
            <a:r>
              <a:rPr lang="en-US" dirty="0" smtClean="0"/>
              <a:t>lower-troposphere vs. surface) and for consistency with NCEP verification</a:t>
            </a:r>
            <a:endParaRPr lang="en-US" dirty="0" smtClean="0"/>
          </a:p>
          <a:p>
            <a:pPr lvl="1"/>
            <a:r>
              <a:rPr lang="en-US" dirty="0" smtClean="0"/>
              <a:t>Used daily</a:t>
            </a:r>
          </a:p>
          <a:p>
            <a:pPr lvl="1"/>
            <a:r>
              <a:rPr lang="en-US" dirty="0" smtClean="0"/>
              <a:t>Used for key management decisions (e.g., NCEP changes (RR, RUC, FIM), Stream 1.5 HFIP status for FIMY)</a:t>
            </a:r>
          </a:p>
          <a:p>
            <a:pPr lvl="1"/>
            <a:r>
              <a:rPr lang="en-US" dirty="0" smtClean="0"/>
              <a:t>Used for </a:t>
            </a:r>
            <a:r>
              <a:rPr lang="en-US" dirty="0" err="1" smtClean="0"/>
              <a:t>referreed</a:t>
            </a:r>
            <a:r>
              <a:rPr lang="en-US" dirty="0" smtClean="0"/>
              <a:t> journals (articles on OSEs, TAMDAR impact, GPS-met impact, RUC, FIM (in preparation))</a:t>
            </a:r>
          </a:p>
          <a:p>
            <a:pPr lvl="1"/>
            <a:r>
              <a:rPr lang="en-US" dirty="0" smtClean="0"/>
              <a:t>Frequent application of same AMB verification capabilities across diverse AMB models (RUC, RR, HRRR, FIM)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can look at the individual soundings these statistics are based on.</a:t>
            </a:r>
          </a:p>
          <a:p>
            <a:pPr algn="ctr"/>
            <a:r>
              <a:rPr lang="en-US" dirty="0" smtClean="0"/>
              <a:t>Here’s RAOB from Jackson, MS…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373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373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Overlaid with HRRR 1h forecast for the same location</a:t>
            </a:r>
          </a:p>
          <a:p>
            <a:pPr algn="ctr"/>
            <a:r>
              <a:rPr lang="en-US" dirty="0" smtClean="0"/>
              <a:t>Includes hydrometeors (Cloud, Rain, Snow, Ice, Graupel)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6296025" cy="50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Time-series of </a:t>
            </a:r>
            <a:r>
              <a:rPr lang="en-US" b="1" dirty="0" smtClean="0"/>
              <a:t>Wind Profiler</a:t>
            </a:r>
            <a:r>
              <a:rPr lang="en-US" dirty="0" smtClean="0"/>
              <a:t> data against HRRR and RR models</a:t>
            </a:r>
          </a:p>
          <a:p>
            <a:r>
              <a:rPr lang="en-US" dirty="0" smtClean="0"/>
              <a:t>For entire NPN profiler network</a:t>
            </a:r>
          </a:p>
          <a:p>
            <a:r>
              <a:rPr lang="en-US" dirty="0" smtClean="0"/>
              <a:t>Note results are available for </a:t>
            </a:r>
            <a:r>
              <a:rPr lang="en-US" b="1" dirty="0" smtClean="0"/>
              <a:t>every hour</a:t>
            </a:r>
            <a:r>
              <a:rPr lang="en-US" dirty="0" smtClean="0"/>
              <a:t> (instead of every 12h with RAOBs)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6324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list sorted by RMS of vector (forecast – ob) wind difference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4648200" y="6096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28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Surface verification</a:t>
            </a:r>
            <a:endParaRPr lang="en-U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10668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2000" dirty="0" smtClean="0"/>
              <a:t>Week-long statistics of mesonet sites against Rapid Refresh 1-h forecasts</a:t>
            </a:r>
          </a:p>
          <a:p>
            <a:pPr marL="114300" indent="-114300"/>
            <a:endParaRPr lang="en-US" sz="2000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sz="2000" dirty="0" smtClean="0"/>
              <a:t>Used to generate ‘use lists’ of good surface sites, </a:t>
            </a:r>
            <a:r>
              <a:rPr lang="en-US" sz="2000" dirty="0" smtClean="0">
                <a:solidFill>
                  <a:srgbClr val="FF0000"/>
                </a:solidFill>
              </a:rPr>
              <a:t>used at GSD and NCEP</a:t>
            </a:r>
            <a:r>
              <a:rPr lang="en-US" sz="2000" dirty="0" smtClean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Mesonet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plan to use our long-term observation-model statistics to </a:t>
            </a:r>
            <a:r>
              <a:rPr lang="en-US" i="1" dirty="0" smtClean="0">
                <a:solidFill>
                  <a:srgbClr val="FF0000"/>
                </a:solidFill>
              </a:rPr>
              <a:t>experimentally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surface observations where possible</a:t>
            </a:r>
          </a:p>
          <a:p>
            <a:r>
              <a:rPr lang="en-US" dirty="0" smtClean="0"/>
              <a:t>We generate ob-model wind biases </a:t>
            </a:r>
          </a:p>
          <a:p>
            <a:pPr lvl="1"/>
            <a:r>
              <a:rPr lang="en-US" dirty="0" smtClean="0"/>
              <a:t>For each model wind octant</a:t>
            </a:r>
          </a:p>
          <a:p>
            <a:pPr lvl="1"/>
            <a:r>
              <a:rPr lang="en-US" dirty="0" smtClean="0"/>
              <a:t>For most sites, biases are relatively constant month-by-month</a:t>
            </a:r>
          </a:p>
          <a:p>
            <a:pPr lvl="1"/>
            <a:r>
              <a:rPr lang="en-US" dirty="0" smtClean="0"/>
              <a:t>So we can potentially correct for these biases</a:t>
            </a:r>
          </a:p>
          <a:p>
            <a:r>
              <a:rPr lang="en-US" dirty="0" smtClean="0"/>
              <a:t>The test will be if these “corrected” winds improve model forecasts</a:t>
            </a:r>
          </a:p>
          <a:p>
            <a:r>
              <a:rPr lang="en-US" dirty="0" smtClean="0"/>
              <a:t>We plan a similar effort for correcting Temperature and Dewpoint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14450"/>
            <a:ext cx="71326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3914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Aircraft – Model differences</a:t>
            </a:r>
          </a:p>
          <a:p>
            <a:r>
              <a:rPr lang="en-US" dirty="0" smtClean="0"/>
              <a:t>This shows vector wind difference between AMDAR </a:t>
            </a:r>
            <a:r>
              <a:rPr lang="en-US" dirty="0" err="1" smtClean="0"/>
              <a:t>obs</a:t>
            </a:r>
            <a:r>
              <a:rPr lang="en-US" dirty="0" smtClean="0"/>
              <a:t> and RR 1h forecasts.</a:t>
            </a:r>
          </a:p>
          <a:p>
            <a:r>
              <a:rPr lang="en-US" dirty="0" smtClean="0"/>
              <a:t>Shows some obvious bad aircraft winds near Chicago.</a:t>
            </a:r>
          </a:p>
          <a:p>
            <a:r>
              <a:rPr lang="en-US" dirty="0" smtClean="0"/>
              <a:t>(Used by NWS to help identify bad aircraft data.)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12192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2000" dirty="0" smtClean="0"/>
              <a:t>Week-long statistics of aircraft </a:t>
            </a:r>
            <a:r>
              <a:rPr lang="en-US" sz="2000" dirty="0" err="1" smtClean="0"/>
              <a:t>obs</a:t>
            </a:r>
            <a:r>
              <a:rPr lang="en-US" sz="2000" dirty="0" smtClean="0"/>
              <a:t> against Rapid Refresh 1-h forecasts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Used by us to generate </a:t>
            </a:r>
            <a:r>
              <a:rPr lang="en-US" sz="2000" b="1" dirty="0" smtClean="0">
                <a:solidFill>
                  <a:srgbClr val="FF0000"/>
                </a:solidFill>
              </a:rPr>
              <a:t>daily aircraft reject lists</a:t>
            </a:r>
            <a:r>
              <a:rPr lang="en-US" sz="2000" dirty="0" smtClean="0">
                <a:solidFill>
                  <a:srgbClr val="FF0000"/>
                </a:solidFill>
              </a:rPr>
              <a:t> for RR, HRRR and backup RUC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Used actively by NWS and AirDat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Aircraft weekly statistics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MySQL database</a:t>
            </a:r>
          </a:p>
          <a:p>
            <a:pPr lvl="1"/>
            <a:r>
              <a:rPr lang="en-US" dirty="0" err="1" smtClean="0"/>
              <a:t>MyISAM</a:t>
            </a:r>
            <a:r>
              <a:rPr lang="en-US" dirty="0" smtClean="0"/>
              <a:t> tables – good for our ‘data warehousing’ application</a:t>
            </a:r>
          </a:p>
          <a:p>
            <a:pPr lvl="1"/>
            <a:r>
              <a:rPr lang="en-US" dirty="0" smtClean="0"/>
              <a:t>Currently about 300 G in size</a:t>
            </a:r>
          </a:p>
          <a:p>
            <a:r>
              <a:rPr lang="en-US" dirty="0" smtClean="0"/>
              <a:t>C, Perl, Java, Python used to populate the database via </a:t>
            </a:r>
            <a:r>
              <a:rPr lang="en-US" dirty="0" err="1" smtClean="0"/>
              <a:t>cron</a:t>
            </a:r>
            <a:r>
              <a:rPr lang="en-US" dirty="0" smtClean="0"/>
              <a:t> on jet and other computers</a:t>
            </a:r>
          </a:p>
          <a:p>
            <a:r>
              <a:rPr lang="en-US" dirty="0" smtClean="0"/>
              <a:t>Java web pages for data display</a:t>
            </a:r>
          </a:p>
          <a:p>
            <a:r>
              <a:rPr lang="en-US" dirty="0" smtClean="0"/>
              <a:t>Perl and Python </a:t>
            </a:r>
            <a:r>
              <a:rPr lang="en-US" dirty="0" err="1" smtClean="0"/>
              <a:t>cgi</a:t>
            </a:r>
            <a:r>
              <a:rPr lang="en-US" dirty="0" smtClean="0"/>
              <a:t> scripts provide data from the database to web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Questions?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33D-3899-44FD-8507-A294B03D0CA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35" descr="BIAS_thresh_ALL_MJ_2011.gif"/>
          <p:cNvPicPr>
            <a:picLocks noChangeAspect="1"/>
          </p:cNvPicPr>
          <p:nvPr/>
        </p:nvPicPr>
        <p:blipFill>
          <a:blip r:embed="rId2"/>
          <a:srcRect t="16409"/>
          <a:stretch>
            <a:fillRect/>
          </a:stretch>
        </p:blipFill>
        <p:spPr bwMode="auto">
          <a:xfrm>
            <a:off x="4191000" y="3657600"/>
            <a:ext cx="42973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20" descr="CSI_thresh_ALL_MJ_2011.gif"/>
          <p:cNvPicPr>
            <a:picLocks noChangeAspect="1"/>
          </p:cNvPicPr>
          <p:nvPr/>
        </p:nvPicPr>
        <p:blipFill>
          <a:blip r:embed="rId3"/>
          <a:srcRect t="16954"/>
          <a:stretch>
            <a:fillRect/>
          </a:stretch>
        </p:blipFill>
        <p:spPr bwMode="auto">
          <a:xfrm>
            <a:off x="3962400" y="381000"/>
            <a:ext cx="4321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extBox 6"/>
          <p:cNvSpPr txBox="1">
            <a:spLocks noChangeArrowheads="1"/>
          </p:cNvSpPr>
          <p:nvPr/>
        </p:nvSpPr>
        <p:spPr bwMode="auto">
          <a:xfrm>
            <a:off x="228600" y="1752600"/>
            <a:ext cx="3756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Calibri" charset="0"/>
              </a:rPr>
              <a:t>13-km CONUS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Comparison</a:t>
            </a:r>
          </a:p>
          <a:p>
            <a:endParaRPr lang="en-US" sz="800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2 X 12 hr </a:t>
            </a:r>
            <a:r>
              <a:rPr lang="en-US" sz="2400" b="1" dirty="0" err="1">
                <a:solidFill>
                  <a:srgbClr val="000000"/>
                </a:solidFill>
                <a:latin typeface="Calibri" charset="0"/>
              </a:rPr>
              <a:t>fcst</a:t>
            </a:r>
            <a:endParaRPr lang="en-US" sz="2400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vs. CPC 24-h analysis</a:t>
            </a:r>
          </a:p>
          <a:p>
            <a:endParaRPr lang="en-US" sz="800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10 May – 10 June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2011*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Matched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  <a:p>
            <a:endParaRPr lang="en-US" sz="1000" b="1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* 6 cases only due to breaks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    in cycles</a:t>
            </a:r>
            <a:endParaRPr lang="en-US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52400" y="76200"/>
            <a:ext cx="4364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 Black" pitchFamily="34" charset="0"/>
              </a:rPr>
              <a:t>EMC RR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 vs. </a:t>
            </a: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oper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RUC </a:t>
            </a:r>
            <a:r>
              <a:rPr lang="en-US" sz="2400" dirty="0">
                <a:latin typeface="Arial Black" pitchFamily="34" charset="0"/>
              </a:rPr>
              <a:t>vs.</a:t>
            </a:r>
          </a:p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GSD RR </a:t>
            </a:r>
            <a:r>
              <a:rPr lang="en-US" sz="2400" dirty="0">
                <a:latin typeface="Arial Black" pitchFamily="34" charset="0"/>
              </a:rPr>
              <a:t>vs.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FF9900"/>
                </a:solidFill>
                <a:latin typeface="Arial Black" pitchFamily="34" charset="0"/>
              </a:rPr>
              <a:t>GSD RUC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Precipitation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Verification</a:t>
            </a:r>
          </a:p>
        </p:txBody>
      </p:sp>
      <p:sp>
        <p:nvSpPr>
          <p:cNvPr id="166918" name="TextBox 5"/>
          <p:cNvSpPr txBox="1">
            <a:spLocks noChangeArrowheads="1"/>
          </p:cNvSpPr>
          <p:nvPr/>
        </p:nvSpPr>
        <p:spPr bwMode="auto">
          <a:xfrm>
            <a:off x="6554788" y="892175"/>
            <a:ext cx="7810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>
                <a:solidFill>
                  <a:srgbClr val="747474"/>
                </a:solidFill>
                <a:latin typeface="Arial Black" charset="0"/>
              </a:rPr>
              <a:t>GSD</a:t>
            </a:r>
          </a:p>
          <a:p>
            <a:pPr algn="ctr">
              <a:lnSpc>
                <a:spcPts val="2100"/>
              </a:lnSpc>
            </a:pPr>
            <a:r>
              <a:rPr lang="en-US">
                <a:solidFill>
                  <a:srgbClr val="747474"/>
                </a:solidFill>
                <a:latin typeface="Arial Black" charset="0"/>
              </a:rPr>
              <a:t>RR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791200" y="1273175"/>
            <a:ext cx="838200" cy="2286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0" name="TextBox 17"/>
          <p:cNvSpPr txBox="1">
            <a:spLocks noChangeArrowheads="1"/>
          </p:cNvSpPr>
          <p:nvPr/>
        </p:nvSpPr>
        <p:spPr bwMode="auto">
          <a:xfrm>
            <a:off x="4343400" y="6096000"/>
            <a:ext cx="45307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|        |        |        |       |        |        |        |</a:t>
            </a:r>
          </a:p>
          <a:p>
            <a:r>
              <a:rPr lang="en-US" sz="1600" b="1">
                <a:solidFill>
                  <a:srgbClr val="000000"/>
                </a:solidFill>
              </a:rPr>
              <a:t>0.01  0.10  0.25  0.50  1.00  1.50  2.00  3.00  in. </a:t>
            </a:r>
          </a:p>
        </p:txBody>
      </p:sp>
      <p:sp>
        <p:nvSpPr>
          <p:cNvPr id="166921" name="TextBox 18"/>
          <p:cNvSpPr txBox="1">
            <a:spLocks noChangeArrowheads="1"/>
          </p:cNvSpPr>
          <p:nvPr/>
        </p:nvSpPr>
        <p:spPr bwMode="auto">
          <a:xfrm>
            <a:off x="4114800" y="2819400"/>
            <a:ext cx="45307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|        |        |        |       |        |        |        |</a:t>
            </a:r>
          </a:p>
          <a:p>
            <a:r>
              <a:rPr lang="en-US" sz="1600" b="1">
                <a:solidFill>
                  <a:srgbClr val="000000"/>
                </a:solidFill>
              </a:rPr>
              <a:t>0.01  0.10  0.25  0.50  1.00  1.50  2.00  3.00  in. </a:t>
            </a:r>
          </a:p>
        </p:txBody>
      </p:sp>
      <p:sp>
        <p:nvSpPr>
          <p:cNvPr id="166922" name="TextBox 19"/>
          <p:cNvSpPr txBox="1">
            <a:spLocks noChangeArrowheads="1"/>
          </p:cNvSpPr>
          <p:nvPr/>
        </p:nvSpPr>
        <p:spPr bwMode="auto">
          <a:xfrm>
            <a:off x="7924800" y="1219200"/>
            <a:ext cx="915988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 Black" charset="0"/>
              </a:rPr>
              <a:t>CSI</a:t>
            </a:r>
          </a:p>
          <a:p>
            <a:r>
              <a:rPr lang="en-US" b="1">
                <a:solidFill>
                  <a:srgbClr val="000000"/>
                </a:solidFill>
                <a:ea typeface="Arial" charset="0"/>
                <a:cs typeface="Arial" charset="0"/>
              </a:rPr>
              <a:t>(x 100)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4876800"/>
            <a:ext cx="3581400" cy="0"/>
          </a:xfrm>
          <a:prstGeom prst="line">
            <a:avLst/>
          </a:prstGeom>
          <a:ln w="76200">
            <a:solidFill>
              <a:schemeClr val="accent3">
                <a:lumMod val="75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4" name="TextBox 29"/>
          <p:cNvSpPr txBox="1">
            <a:spLocks noChangeArrowheads="1"/>
          </p:cNvSpPr>
          <p:nvPr/>
        </p:nvSpPr>
        <p:spPr bwMode="auto">
          <a:xfrm>
            <a:off x="8229600" y="4648200"/>
            <a:ext cx="749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BFBFBF"/>
                </a:solidFill>
                <a:latin typeface="Arial Black" charset="0"/>
              </a:rPr>
              <a:t>100</a:t>
            </a:r>
          </a:p>
          <a:p>
            <a:r>
              <a:rPr lang="en-US">
                <a:solidFill>
                  <a:srgbClr val="BFBFBF"/>
                </a:solidFill>
                <a:latin typeface="Arial Black" charset="0"/>
              </a:rPr>
              <a:t>(1.0)</a:t>
            </a:r>
          </a:p>
        </p:txBody>
      </p:sp>
      <p:sp>
        <p:nvSpPr>
          <p:cNvPr id="166925" name="TextBox 30"/>
          <p:cNvSpPr txBox="1">
            <a:spLocks noChangeArrowheads="1"/>
          </p:cNvSpPr>
          <p:nvPr/>
        </p:nvSpPr>
        <p:spPr bwMode="auto">
          <a:xfrm>
            <a:off x="7989888" y="3733800"/>
            <a:ext cx="1001712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 Black" charset="0"/>
              </a:rPr>
              <a:t>bias</a:t>
            </a:r>
          </a:p>
          <a:p>
            <a:r>
              <a:rPr lang="en-US" b="1">
                <a:solidFill>
                  <a:srgbClr val="000000"/>
                </a:solidFill>
                <a:ea typeface="Arial" charset="0"/>
                <a:cs typeface="Arial" charset="0"/>
              </a:rPr>
              <a:t>(x 100)</a:t>
            </a:r>
          </a:p>
        </p:txBody>
      </p:sp>
      <p:sp>
        <p:nvSpPr>
          <p:cNvPr id="166926" name="TextBox 19"/>
          <p:cNvSpPr txBox="1">
            <a:spLocks noChangeArrowheads="1"/>
          </p:cNvSpPr>
          <p:nvPr/>
        </p:nvSpPr>
        <p:spPr bwMode="auto">
          <a:xfrm>
            <a:off x="304800" y="5562600"/>
            <a:ext cx="3810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in 25 Jul 11 briefing to NCEP on RR status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6927" name="TextBox 5"/>
          <p:cNvSpPr txBox="1">
            <a:spLocks noChangeArrowheads="1"/>
          </p:cNvSpPr>
          <p:nvPr/>
        </p:nvSpPr>
        <p:spPr bwMode="auto">
          <a:xfrm>
            <a:off x="7113588" y="1349375"/>
            <a:ext cx="8112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>
                <a:solidFill>
                  <a:srgbClr val="0000FF"/>
                </a:solidFill>
                <a:latin typeface="Arial Black" charset="0"/>
              </a:rPr>
              <a:t>EMC</a:t>
            </a:r>
          </a:p>
          <a:p>
            <a:pPr algn="ctr">
              <a:lnSpc>
                <a:spcPts val="2100"/>
              </a:lnSpc>
            </a:pPr>
            <a:r>
              <a:rPr lang="en-US">
                <a:solidFill>
                  <a:srgbClr val="0000FF"/>
                </a:solidFill>
                <a:latin typeface="Arial Black" charset="0"/>
              </a:rPr>
              <a:t>RR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364288" y="1730375"/>
            <a:ext cx="838200" cy="228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9" name="TextBox 5"/>
          <p:cNvSpPr txBox="1">
            <a:spLocks noChangeArrowheads="1"/>
          </p:cNvSpPr>
          <p:nvPr/>
        </p:nvSpPr>
        <p:spPr bwMode="auto">
          <a:xfrm>
            <a:off x="4848225" y="2187575"/>
            <a:ext cx="7905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>
                <a:solidFill>
                  <a:srgbClr val="FF9900"/>
                </a:solidFill>
                <a:latin typeface="Arial Black" charset="0"/>
              </a:rPr>
              <a:t>GSD</a:t>
            </a:r>
          </a:p>
          <a:p>
            <a:pPr algn="ctr">
              <a:lnSpc>
                <a:spcPts val="2100"/>
              </a:lnSpc>
            </a:pPr>
            <a:r>
              <a:rPr lang="en-US">
                <a:solidFill>
                  <a:srgbClr val="FF9900"/>
                </a:solidFill>
                <a:latin typeface="Arial Black" charset="0"/>
              </a:rPr>
              <a:t>RUC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38800" y="2286000"/>
            <a:ext cx="762000" cy="15240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31" name="TextBox 5"/>
          <p:cNvSpPr txBox="1">
            <a:spLocks noChangeArrowheads="1"/>
          </p:cNvSpPr>
          <p:nvPr/>
        </p:nvSpPr>
        <p:spPr bwMode="auto">
          <a:xfrm>
            <a:off x="4608513" y="1600200"/>
            <a:ext cx="81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oper</a:t>
            </a:r>
          </a:p>
          <a:p>
            <a:pPr algn="ctr">
              <a:lnSpc>
                <a:spcPts val="2100"/>
              </a:lnSpc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RUC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334000" y="1774825"/>
            <a:ext cx="485775" cy="130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15" descr="Screen shot 2011-04-05 at 11.50.50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08713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Text Box 2"/>
          <p:cNvSpPr txBox="1">
            <a:spLocks noChangeArrowheads="1"/>
          </p:cNvSpPr>
          <p:nvPr/>
        </p:nvSpPr>
        <p:spPr bwMode="auto">
          <a:xfrm>
            <a:off x="6096000" y="304800"/>
            <a:ext cx="2911475" cy="1816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ahoma" charset="0"/>
              </a:rPr>
              <a:t>Rapid Refresh</a:t>
            </a:r>
          </a:p>
          <a:p>
            <a:r>
              <a:rPr lang="en-US" sz="2800" b="1">
                <a:solidFill>
                  <a:srgbClr val="002060"/>
                </a:solidFill>
                <a:latin typeface="Tahoma" charset="0"/>
              </a:rPr>
              <a:t>Wind forecast</a:t>
            </a:r>
          </a:p>
          <a:p>
            <a:r>
              <a:rPr lang="en-US" sz="2800" b="1">
                <a:solidFill>
                  <a:srgbClr val="002060"/>
                </a:solidFill>
                <a:latin typeface="Tahoma" charset="0"/>
              </a:rPr>
              <a:t>accuracy vs.</a:t>
            </a:r>
          </a:p>
          <a:p>
            <a:r>
              <a:rPr lang="en-US" sz="2800" b="1">
                <a:solidFill>
                  <a:srgbClr val="002060"/>
                </a:solidFill>
                <a:latin typeface="Tahoma" charset="0"/>
              </a:rPr>
              <a:t>forecast length</a:t>
            </a:r>
          </a:p>
        </p:txBody>
      </p:sp>
      <p:sp>
        <p:nvSpPr>
          <p:cNvPr id="266244" name="Rectangle 3"/>
          <p:cNvSpPr>
            <a:spLocks noChangeArrowheads="1"/>
          </p:cNvSpPr>
          <p:nvPr/>
        </p:nvSpPr>
        <p:spPr bwMode="auto">
          <a:xfrm>
            <a:off x="3005138" y="209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005138" y="208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136525" y="4897700"/>
            <a:ext cx="9007475" cy="954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The Rapid Refresh is</a:t>
            </a:r>
            <a:r>
              <a:rPr lang="en-US" sz="2800" b="1" i="1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ahoma" charset="0"/>
              </a:rPr>
              <a:t>able to use recent obs to improve forecast skill down to 1-h projection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1500188" y="2062163"/>
            <a:ext cx="447675" cy="338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ahoma" charset="0"/>
              </a:rPr>
              <a:t>1h</a:t>
            </a: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2019300" y="2055813"/>
            <a:ext cx="315913" cy="33813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ahoma" charset="0"/>
              </a:rPr>
              <a:t>3</a:t>
            </a:r>
            <a:endParaRPr lang="en-US" sz="1600" b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66249" name="Text Box 10"/>
          <p:cNvSpPr txBox="1">
            <a:spLocks noChangeArrowheads="1"/>
          </p:cNvSpPr>
          <p:nvPr/>
        </p:nvSpPr>
        <p:spPr bwMode="auto">
          <a:xfrm>
            <a:off x="2430463" y="2039938"/>
            <a:ext cx="315912" cy="338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ahoma" charset="0"/>
              </a:rPr>
              <a:t>6</a:t>
            </a:r>
            <a:endParaRPr lang="en-US" sz="1600" b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66250" name="Text Box 12"/>
          <p:cNvSpPr txBox="1">
            <a:spLocks noChangeArrowheads="1"/>
          </p:cNvSpPr>
          <p:nvPr/>
        </p:nvSpPr>
        <p:spPr bwMode="auto">
          <a:xfrm>
            <a:off x="2887663" y="2032000"/>
            <a:ext cx="447675" cy="3381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ahoma" charset="0"/>
              </a:rPr>
              <a:t>12</a:t>
            </a:r>
          </a:p>
        </p:txBody>
      </p:sp>
      <p:sp>
        <p:nvSpPr>
          <p:cNvPr id="266251" name="Text Box 12"/>
          <p:cNvSpPr txBox="1">
            <a:spLocks noChangeArrowheads="1"/>
          </p:cNvSpPr>
          <p:nvPr/>
        </p:nvSpPr>
        <p:spPr bwMode="auto">
          <a:xfrm>
            <a:off x="3548063" y="2065338"/>
            <a:ext cx="579437" cy="33813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ahoma" charset="0"/>
              </a:rPr>
              <a:t>18h</a:t>
            </a:r>
          </a:p>
        </p:txBody>
      </p:sp>
      <p:sp>
        <p:nvSpPr>
          <p:cNvPr id="266252" name="TextBox 2"/>
          <p:cNvSpPr txBox="1">
            <a:spLocks noChangeArrowheads="1"/>
          </p:cNvSpPr>
          <p:nvPr/>
        </p:nvSpPr>
        <p:spPr bwMode="auto">
          <a:xfrm>
            <a:off x="6477000" y="3352800"/>
            <a:ext cx="2316163" cy="584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March 2011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04799" y="5963444"/>
            <a:ext cx="579120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in several management and technical briefings – key metric for RR and RUC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944"/>
            <a:ext cx="12810067" cy="503127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04799" y="5963444"/>
            <a:ext cx="5791201" cy="830997"/>
          </a:xfrm>
          <a:prstGeom prst="rect">
            <a:avLst/>
          </a:prstGeom>
          <a:solidFill>
            <a:srgbClr val="FAC09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Real-time surface verification for model/assimilation experiments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0"/>
            <a:ext cx="9007475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ahoma" charset="0"/>
              </a:rPr>
              <a:t>Use of MET for RR/HRRR – surface verification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ahoma" charset="0"/>
              </a:rPr>
              <a:t>	- Joe Olson - AMB</a:t>
            </a:r>
            <a:endParaRPr lang="en-US" sz="2800" b="1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45444" y="954107"/>
            <a:ext cx="1030112" cy="4287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49066" y="892116"/>
            <a:ext cx="1030112" cy="4287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9066" y="4346516"/>
            <a:ext cx="1030112" cy="4287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5444" y="4346516"/>
            <a:ext cx="1030112" cy="4287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>
            <a:off x="1975556" y="1382889"/>
            <a:ext cx="914400" cy="9144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/>
          <p:cNvSpPr/>
          <p:nvPr/>
        </p:nvSpPr>
        <p:spPr>
          <a:xfrm rot="16200000">
            <a:off x="4528255" y="-1384301"/>
            <a:ext cx="451556" cy="6268155"/>
          </a:xfrm>
          <a:prstGeom prst="leftBracket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6200000">
            <a:off x="4421012" y="1759753"/>
            <a:ext cx="451556" cy="6482647"/>
          </a:xfrm>
          <a:prstGeom prst="leftBracket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60" y="0"/>
            <a:ext cx="6863122" cy="6863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5562" y="378279"/>
            <a:ext cx="2348438" cy="2677656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Day-to-day monitoring of FIM vs. GFS, used by AMB staff, Sandy MacDonald, others?</a:t>
            </a:r>
            <a:endParaRPr lang="en-US" sz="2400" dirty="0"/>
          </a:p>
        </p:txBody>
      </p:sp>
      <p:pic>
        <p:nvPicPr>
          <p:cNvPr id="7" name="Picture 6" descr="Screen shot 2011-09-08 at 6.07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6102"/>
            <a:ext cx="6795562" cy="3337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0396" y="5160810"/>
            <a:ext cx="292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GFS </a:t>
            </a:r>
            <a:r>
              <a:rPr lang="en-US" sz="2400" dirty="0" smtClean="0"/>
              <a:t>vs. </a:t>
            </a:r>
            <a:r>
              <a:rPr lang="en-US" sz="2400" b="1" dirty="0" smtClean="0">
                <a:solidFill>
                  <a:srgbClr val="0000FF"/>
                </a:solidFill>
              </a:rPr>
              <a:t>FIM </a:t>
            </a:r>
            <a:r>
              <a:rPr lang="en-US" sz="2400" dirty="0" smtClean="0"/>
              <a:t>– N. Hem.</a:t>
            </a:r>
          </a:p>
          <a:p>
            <a:r>
              <a:rPr lang="en-US" sz="2400" dirty="0" smtClean="0"/>
              <a:t>May-Sept 2011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5443" y="553909"/>
            <a:ext cx="46996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500 hPa anomaly correlation</a:t>
            </a:r>
          </a:p>
          <a:p>
            <a:r>
              <a:rPr lang="en-US" dirty="0" smtClean="0"/>
              <a:t>5-day forecasts – N. Hem. – </a:t>
            </a:r>
            <a:r>
              <a:rPr lang="en-US" b="1" dirty="0" smtClean="0"/>
              <a:t>GFS </a:t>
            </a:r>
            <a:r>
              <a:rPr lang="en-US" dirty="0" smtClean="0"/>
              <a:t>vs. </a:t>
            </a:r>
            <a:r>
              <a:rPr lang="en-US" b="1" dirty="0" smtClean="0">
                <a:solidFill>
                  <a:srgbClr val="FF0000"/>
                </a:solidFill>
              </a:rPr>
              <a:t>FIM </a:t>
            </a:r>
            <a:r>
              <a:rPr lang="en-US" dirty="0" smtClean="0"/>
              <a:t>vs. </a:t>
            </a:r>
            <a:r>
              <a:rPr lang="en-US" b="1" dirty="0" smtClean="0">
                <a:solidFill>
                  <a:srgbClr val="0000FF"/>
                </a:solidFill>
              </a:rPr>
              <a:t>FIMY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35" y="295488"/>
            <a:ext cx="8666041" cy="818761"/>
          </a:xfrm>
          <a:solidFill>
            <a:srgbClr val="FAC09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Tropical cyclone forecasting – track error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53" y="1114249"/>
            <a:ext cx="7310229" cy="5743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2314" y="1751027"/>
            <a:ext cx="16306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GFS </a:t>
            </a:r>
            <a:r>
              <a:rPr lang="en-US" sz="2400" dirty="0" smtClean="0"/>
              <a:t>vs. </a:t>
            </a:r>
            <a:r>
              <a:rPr lang="en-US" sz="2400" b="1" dirty="0" smtClean="0">
                <a:solidFill>
                  <a:srgbClr val="0000FF"/>
                </a:solidFill>
              </a:rPr>
              <a:t>FIM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107202" y="2212692"/>
            <a:ext cx="1535048" cy="1416065"/>
          </a:xfrm>
          <a:prstGeom prst="wedgeRoundRectCallout">
            <a:avLst>
              <a:gd name="adj1" fmla="val -10833"/>
              <a:gd name="adj2" fmla="val -639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Repeatable for different experiments (</a:t>
            </a:r>
            <a:r>
              <a:rPr lang="en-US" dirty="0" err="1" smtClean="0"/>
              <a:t>svn</a:t>
            </a:r>
            <a:r>
              <a:rPr lang="en-US" dirty="0" smtClean="0"/>
              <a:t> v1422 in this 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004" y="729539"/>
            <a:ext cx="2876796" cy="26749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AMB verification web page: 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http://ruc.noaa.gov/stats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7" name="Picture 6" descr="Screen shot 2011-09-08 at 6.51.1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1" y="0"/>
            <a:ext cx="5405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AMB:</a:t>
            </a:r>
            <a:br>
              <a:rPr lang="en-US" dirty="0" smtClean="0"/>
            </a:br>
            <a:r>
              <a:rPr lang="en-US" dirty="0" smtClean="0"/>
              <a:t>Model development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7" y="1600200"/>
            <a:ext cx="8914303" cy="525780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97" dirty="0" smtClean="0"/>
              <a:t>Judgments on AMB model/assimilation designs based on objective tests – real-time and retrospective tests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Requirements for verification within AMB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Very fast responsiveness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Add new models or new experiments within 1 day (usually within 15 min)</a:t>
            </a:r>
          </a:p>
          <a:p>
            <a:pPr lvl="1"/>
            <a:r>
              <a:rPr lang="en-US" dirty="0" smtClean="0"/>
              <a:t>Add new types of verification (e.g., profiler, QPF) within a few weeks</a:t>
            </a:r>
          </a:p>
          <a:p>
            <a:pPr lvl="1"/>
            <a:r>
              <a:rPr lang="en-US" dirty="0" smtClean="0"/>
              <a:t>Ability to look at verification in real-time, including even results within the past few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Checked for </a:t>
            </a:r>
            <a:r>
              <a:rPr lang="en-US" dirty="0" err="1" smtClean="0"/>
              <a:t>interconsistency</a:t>
            </a:r>
            <a:r>
              <a:rPr lang="en-US" dirty="0" smtClean="0"/>
              <a:t> (e.g., lower-troposphere vs. surface) and for consistency with NCEP </a:t>
            </a:r>
            <a:r>
              <a:rPr lang="en-US" dirty="0" smtClean="0"/>
              <a:t>verification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Used daily</a:t>
            </a:r>
          </a:p>
          <a:p>
            <a:pPr lvl="1"/>
            <a:r>
              <a:rPr lang="en-US" dirty="0" smtClean="0"/>
              <a:t>Used for key management decisions (e.g., NCEP changes (RR, RUC, FIM), Stream 1.5 HFIP status for FIMY)</a:t>
            </a:r>
          </a:p>
          <a:p>
            <a:pPr lvl="1"/>
            <a:r>
              <a:rPr lang="en-US" dirty="0" smtClean="0"/>
              <a:t>Used for </a:t>
            </a:r>
            <a:r>
              <a:rPr lang="en-US" dirty="0" err="1" smtClean="0"/>
              <a:t>referreed</a:t>
            </a:r>
            <a:r>
              <a:rPr lang="en-US" dirty="0" smtClean="0"/>
              <a:t> journals (articles on OSEs, TAMDAR impact, GPS-met impact, RUC, FIM (in preparation))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Frequent application of same AMB verification capabilities across diverse AMB models </a:t>
            </a:r>
            <a:r>
              <a:rPr lang="en-US" dirty="0" smtClean="0"/>
              <a:t>(RUC, RR, HRRR, FIM)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1600</Words>
  <Application>Microsoft Macintosh PowerPoint</Application>
  <PresentationFormat>On-screen Show (4:3)</PresentationFormat>
  <Paragraphs>248</Paragraphs>
  <Slides>28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AMB verification</vt:lpstr>
      <vt:lpstr>Purpose of AMB: Model development and improvement</vt:lpstr>
      <vt:lpstr>Slide 3</vt:lpstr>
      <vt:lpstr>Slide 4</vt:lpstr>
      <vt:lpstr>Slide 5</vt:lpstr>
      <vt:lpstr>Slide 6</vt:lpstr>
      <vt:lpstr>Tropical cyclone forecasting – track error</vt:lpstr>
      <vt:lpstr> AMB verification web page:  http://ruc.noaa.gov/stats </vt:lpstr>
      <vt:lpstr>Purpose of AMB: Model development and improvement</vt:lpstr>
      <vt:lpstr>AMB Verification and Quality Control Monitoring Efforts involving RAOB, Profiler, Mesonets, Aircraft  Bill Moninger, Xue Wei, Susan Sahm, Brian Jamison  </vt:lpstr>
      <vt:lpstr>Observations we verify against</vt:lpstr>
      <vt:lpstr>Slide 12</vt:lpstr>
      <vt:lpstr>Web interface</vt:lpstr>
      <vt:lpstr>Upper air verification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Mesonet corrections</vt:lpstr>
      <vt:lpstr>Slide 25</vt:lpstr>
      <vt:lpstr>Slide 26</vt:lpstr>
      <vt:lpstr>Verification infrastructure</vt:lpstr>
      <vt:lpstr>Thank You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 verification</dc:title>
  <dc:creator>Stan Benjamin</dc:creator>
  <cp:lastModifiedBy>Stan Benjamin</cp:lastModifiedBy>
  <cp:revision>12</cp:revision>
  <dcterms:created xsi:type="dcterms:W3CDTF">2011-09-08T12:07:51Z</dcterms:created>
  <dcterms:modified xsi:type="dcterms:W3CDTF">2011-09-08T13:04:20Z</dcterms:modified>
</cp:coreProperties>
</file>