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8" r:id="rId2"/>
    <p:sldId id="258" r:id="rId3"/>
    <p:sldId id="259" r:id="rId4"/>
    <p:sldId id="282" r:id="rId5"/>
    <p:sldId id="260" r:id="rId6"/>
    <p:sldId id="261" r:id="rId7"/>
    <p:sldId id="257" r:id="rId8"/>
    <p:sldId id="263" r:id="rId9"/>
    <p:sldId id="262" r:id="rId10"/>
    <p:sldId id="264" r:id="rId11"/>
    <p:sldId id="289" r:id="rId12"/>
    <p:sldId id="269" r:id="rId13"/>
    <p:sldId id="278" r:id="rId14"/>
    <p:sldId id="267" r:id="rId15"/>
    <p:sldId id="270" r:id="rId16"/>
    <p:sldId id="272" r:id="rId17"/>
    <p:sldId id="273" r:id="rId18"/>
    <p:sldId id="291" r:id="rId19"/>
    <p:sldId id="290" r:id="rId20"/>
    <p:sldId id="276" r:id="rId21"/>
    <p:sldId id="280" r:id="rId22"/>
    <p:sldId id="281" r:id="rId23"/>
    <p:sldId id="279" r:id="rId24"/>
    <p:sldId id="293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BE796-AC76-4DEE-8E4C-D18B0096195B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669A9-6CD8-4C8E-BAC9-AC649916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7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61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33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48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0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99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2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58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58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23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91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7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82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4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3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42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42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02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02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0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01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51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3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02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85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69A9-6CD8-4C8E-BAC9-AC649916BE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1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FEAD-D581-49A8-917D-CFBB6BA058E3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F63-A1B3-413E-8515-95CC67E8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9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FEAD-D581-49A8-917D-CFBB6BA058E3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F63-A1B3-413E-8515-95CC67E8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2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FEAD-D581-49A8-917D-CFBB6BA058E3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F63-A1B3-413E-8515-95CC67E8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6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FEAD-D581-49A8-917D-CFBB6BA058E3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F63-A1B3-413E-8515-95CC67E8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5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FEAD-D581-49A8-917D-CFBB6BA058E3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F63-A1B3-413E-8515-95CC67E8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6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FEAD-D581-49A8-917D-CFBB6BA058E3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F63-A1B3-413E-8515-95CC67E8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4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FEAD-D581-49A8-917D-CFBB6BA058E3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F63-A1B3-413E-8515-95CC67E8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FEAD-D581-49A8-917D-CFBB6BA058E3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F63-A1B3-413E-8515-95CC67E8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FEAD-D581-49A8-917D-CFBB6BA058E3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F63-A1B3-413E-8515-95CC67E8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6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FEAD-D581-49A8-917D-CFBB6BA058E3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F63-A1B3-413E-8515-95CC67E8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8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FEAD-D581-49A8-917D-CFBB6BA058E3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9F63-A1B3-413E-8515-95CC67E8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4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2FEAD-D581-49A8-917D-CFBB6BA058E3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C9F63-A1B3-413E-8515-95CC67E8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6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Chris\Pictures\CalNex2010\DSCN57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" r="19616"/>
          <a:stretch/>
        </p:blipFill>
        <p:spPr bwMode="auto">
          <a:xfrm>
            <a:off x="0" y="0"/>
            <a:ext cx="6769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0"/>
            <a:ext cx="6553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Absorption by ambient aerosols during </a:t>
            </a:r>
            <a:r>
              <a:rPr lang="en-US" sz="3800" dirty="0" err="1">
                <a:solidFill>
                  <a:schemeClr val="accent6">
                    <a:lumMod val="75000"/>
                  </a:schemeClr>
                </a:solidFill>
              </a:rPr>
              <a:t>CalNex</a:t>
            </a:r>
            <a:endParaRPr lang="en-US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9189" y="-1"/>
            <a:ext cx="24410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Chris </a:t>
            </a:r>
            <a:r>
              <a:rPr lang="en-US" sz="2200" b="1" dirty="0" smtClean="0"/>
              <a:t>Cappa</a:t>
            </a:r>
            <a:r>
              <a:rPr lang="en-US" sz="2200" dirty="0"/>
              <a:t> </a:t>
            </a:r>
            <a:r>
              <a:rPr lang="en-US" sz="2200" dirty="0" smtClean="0"/>
              <a:t>(UCD)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Paola </a:t>
            </a:r>
            <a:r>
              <a:rPr lang="en-US" sz="2200" dirty="0" err="1"/>
              <a:t>Massoli</a:t>
            </a:r>
            <a:endParaRPr lang="en-US" sz="2200" dirty="0"/>
          </a:p>
          <a:p>
            <a:r>
              <a:rPr lang="en-US" sz="2200" dirty="0" smtClean="0"/>
              <a:t>Tim </a:t>
            </a:r>
            <a:r>
              <a:rPr lang="en-US" sz="2200" dirty="0" err="1" smtClean="0"/>
              <a:t>Onasch</a:t>
            </a:r>
            <a:endParaRPr lang="en-US" sz="2200" dirty="0" smtClean="0"/>
          </a:p>
          <a:p>
            <a:r>
              <a:rPr lang="en-US" sz="2200" dirty="0" smtClean="0"/>
              <a:t>Doug </a:t>
            </a:r>
            <a:r>
              <a:rPr lang="en-US" sz="2200" dirty="0" err="1" smtClean="0"/>
              <a:t>Worsnop</a:t>
            </a:r>
            <a:endParaRPr lang="en-US" sz="2200" dirty="0" smtClean="0"/>
          </a:p>
          <a:p>
            <a:r>
              <a:rPr lang="en-US" sz="2200" dirty="0" err="1" smtClean="0"/>
              <a:t>Katheryn</a:t>
            </a:r>
            <a:r>
              <a:rPr lang="en-US" sz="2200" dirty="0" smtClean="0"/>
              <a:t> </a:t>
            </a:r>
            <a:r>
              <a:rPr lang="en-US" sz="2200" dirty="0" err="1" smtClean="0"/>
              <a:t>Kolesar</a:t>
            </a:r>
            <a:endParaRPr lang="en-US" sz="2200" dirty="0" smtClean="0"/>
          </a:p>
          <a:p>
            <a:r>
              <a:rPr lang="en-US" sz="2200" dirty="0" err="1" smtClean="0"/>
              <a:t>Jani</a:t>
            </a:r>
            <a:r>
              <a:rPr lang="en-US" sz="2200" dirty="0" smtClean="0"/>
              <a:t> </a:t>
            </a:r>
            <a:r>
              <a:rPr lang="en-US" sz="2200" dirty="0" err="1" smtClean="0"/>
              <a:t>Hakala</a:t>
            </a:r>
            <a:endParaRPr lang="en-US" sz="2200" dirty="0" smtClean="0"/>
          </a:p>
          <a:p>
            <a:r>
              <a:rPr lang="en-US" sz="2200" dirty="0" smtClean="0"/>
              <a:t>Shao-</a:t>
            </a:r>
            <a:r>
              <a:rPr lang="en-US" sz="2200" dirty="0" err="1" smtClean="0"/>
              <a:t>Meng</a:t>
            </a:r>
            <a:r>
              <a:rPr lang="en-US" sz="2200" dirty="0" smtClean="0"/>
              <a:t> Li </a:t>
            </a:r>
          </a:p>
          <a:p>
            <a:r>
              <a:rPr lang="en-US" sz="2200" dirty="0" err="1" smtClean="0"/>
              <a:t>Ibraheem</a:t>
            </a:r>
            <a:r>
              <a:rPr lang="en-US" sz="2200" dirty="0" smtClean="0"/>
              <a:t> </a:t>
            </a:r>
            <a:r>
              <a:rPr lang="en-US" sz="2200" dirty="0" err="1" smtClean="0"/>
              <a:t>Nuaaman</a:t>
            </a:r>
            <a:endParaRPr lang="en-US" sz="2200" dirty="0" smtClean="0"/>
          </a:p>
          <a:p>
            <a:r>
              <a:rPr lang="en-US" sz="2200" dirty="0" smtClean="0"/>
              <a:t>Kathy Hayden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Trish Quinn</a:t>
            </a:r>
          </a:p>
          <a:p>
            <a:r>
              <a:rPr lang="en-US" sz="2200" dirty="0" smtClean="0"/>
              <a:t>Tim Bates</a:t>
            </a:r>
          </a:p>
          <a:p>
            <a:r>
              <a:rPr lang="en-US" sz="2200" dirty="0"/>
              <a:t>Dan Mellon </a:t>
            </a:r>
          </a:p>
          <a:p>
            <a:r>
              <a:rPr lang="en-US" sz="2200" dirty="0" smtClean="0"/>
              <a:t>and more…</a:t>
            </a:r>
            <a:endParaRPr lang="en-US" sz="22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676400" y="3200400"/>
            <a:ext cx="2008883" cy="3313072"/>
            <a:chOff x="4168289" y="762000"/>
            <a:chExt cx="2008883" cy="3313072"/>
          </a:xfrm>
        </p:grpSpPr>
        <p:sp>
          <p:nvSpPr>
            <p:cNvPr id="19" name="TextBox 18"/>
            <p:cNvSpPr txBox="1"/>
            <p:nvPr/>
          </p:nvSpPr>
          <p:spPr>
            <a:xfrm>
              <a:off x="4168289" y="1844210"/>
              <a:ext cx="200888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err="1" smtClean="0">
                  <a:solidFill>
                    <a:schemeClr val="bg1">
                      <a:lumMod val="85000"/>
                    </a:schemeClr>
                  </a:solidFill>
                  <a:latin typeface="Teen" pitchFamily="2" charset="0"/>
                </a:rPr>
                <a:t>CaLNex</a:t>
              </a:r>
              <a:endParaRPr lang="en-US" sz="4200" dirty="0">
                <a:solidFill>
                  <a:schemeClr val="bg1">
                    <a:lumMod val="85000"/>
                  </a:schemeClr>
                </a:solidFill>
                <a:latin typeface="Tee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81385" y="762000"/>
              <a:ext cx="4892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>
                  <a:solidFill>
                    <a:schemeClr val="bg1">
                      <a:lumMod val="85000"/>
                    </a:schemeClr>
                  </a:solidFill>
                  <a:latin typeface="Teen" pitchFamily="2" charset="0"/>
                </a:rPr>
                <a:t>A</a:t>
              </a:r>
              <a:endParaRPr lang="en-US" sz="4200" dirty="0">
                <a:solidFill>
                  <a:schemeClr val="bg1">
                    <a:lumMod val="85000"/>
                  </a:schemeClr>
                </a:solidFill>
                <a:latin typeface="Tee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11040" y="1127369"/>
              <a:ext cx="4299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>
                  <a:solidFill>
                    <a:schemeClr val="bg1">
                      <a:lumMod val="85000"/>
                    </a:schemeClr>
                  </a:solidFill>
                  <a:latin typeface="Teen" pitchFamily="2" charset="0"/>
                </a:rPr>
                <a:t>t</a:t>
              </a:r>
              <a:endParaRPr lang="en-US" sz="4200" dirty="0">
                <a:solidFill>
                  <a:schemeClr val="bg1">
                    <a:lumMod val="85000"/>
                  </a:schemeClr>
                </a:solidFill>
                <a:latin typeface="Tee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79782" y="2209800"/>
              <a:ext cx="49244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>
                  <a:solidFill>
                    <a:schemeClr val="bg1">
                      <a:lumMod val="85000"/>
                    </a:schemeClr>
                  </a:solidFill>
                  <a:latin typeface="Teen" pitchFamily="2" charset="0"/>
                </a:rPr>
                <a:t>n</a:t>
              </a:r>
              <a:endParaRPr lang="en-US" sz="4200" dirty="0">
                <a:solidFill>
                  <a:schemeClr val="bg1">
                    <a:lumMod val="85000"/>
                  </a:schemeClr>
                </a:solidFill>
                <a:latin typeface="Tee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11040" y="2586394"/>
              <a:ext cx="4299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>
                  <a:solidFill>
                    <a:schemeClr val="bg1">
                      <a:lumMod val="85000"/>
                    </a:schemeClr>
                  </a:solidFill>
                  <a:latin typeface="Teen" pitchFamily="2" charset="0"/>
                </a:rPr>
                <a:t>t</a:t>
              </a:r>
              <a:endParaRPr lang="en-US" sz="4200" dirty="0">
                <a:solidFill>
                  <a:schemeClr val="bg1">
                    <a:lumMod val="85000"/>
                  </a:schemeClr>
                </a:solidFill>
                <a:latin typeface="Tee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9969" y="3000612"/>
              <a:ext cx="29206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>
                  <a:solidFill>
                    <a:schemeClr val="bg1">
                      <a:lumMod val="85000"/>
                    </a:schemeClr>
                  </a:solidFill>
                  <a:latin typeface="Teen" pitchFamily="2" charset="0"/>
                </a:rPr>
                <a:t>i</a:t>
              </a:r>
              <a:endParaRPr lang="en-US" sz="4200" dirty="0">
                <a:solidFill>
                  <a:schemeClr val="bg1">
                    <a:lumMod val="85000"/>
                  </a:schemeClr>
                </a:solidFill>
                <a:latin typeface="Tee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86995" y="3336408"/>
              <a:ext cx="47801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>
                  <a:solidFill>
                    <a:schemeClr val="bg1">
                      <a:lumMod val="85000"/>
                    </a:schemeClr>
                  </a:solidFill>
                  <a:latin typeface="Teen" pitchFamily="2" charset="0"/>
                </a:rPr>
                <a:t>s</a:t>
              </a:r>
              <a:endParaRPr lang="en-US" sz="4200" dirty="0">
                <a:solidFill>
                  <a:schemeClr val="bg1">
                    <a:lumMod val="85000"/>
                  </a:schemeClr>
                </a:solidFill>
                <a:latin typeface="Tee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84778" y="1524000"/>
              <a:ext cx="2824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>
                  <a:solidFill>
                    <a:schemeClr val="bg1">
                      <a:lumMod val="85000"/>
                    </a:schemeClr>
                  </a:solidFill>
                  <a:latin typeface="Teen" pitchFamily="2" charset="0"/>
                </a:rPr>
                <a:t>l</a:t>
              </a:r>
              <a:endParaRPr lang="en-US" sz="4200" dirty="0">
                <a:solidFill>
                  <a:schemeClr val="bg1">
                    <a:lumMod val="85000"/>
                  </a:schemeClr>
                </a:solidFill>
                <a:latin typeface="Teen" pitchFamily="2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5404616"/>
            <a:ext cx="1320384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89" y="5439012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25" y="228600"/>
            <a:ext cx="570547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7542" y="71735"/>
            <a:ext cx="55119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Influence of heating on particle absorption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48891" y="609600"/>
                <a:ext cx="2449260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𝑎𝑏𝑠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𝑎𝑏𝑠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𝑎𝑚𝑏𝑖𝑒𝑛𝑡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𝑎𝑏𝑠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891" y="609600"/>
                <a:ext cx="2449260" cy="676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2870859" cy="61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48500" y="2950796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only </a:t>
            </a:r>
            <a:r>
              <a:rPr lang="en-US" dirty="0" smtClean="0"/>
              <a:t>include </a:t>
            </a:r>
            <a:r>
              <a:rPr lang="en-US" dirty="0" smtClean="0"/>
              <a:t>periods when </a:t>
            </a:r>
            <a:endParaRPr lang="en-US" dirty="0" smtClean="0"/>
          </a:p>
          <a:p>
            <a:r>
              <a:rPr lang="en-US" i="1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baseline="-25000" dirty="0" err="1" smtClean="0"/>
              <a:t>abs,ambient</a:t>
            </a:r>
            <a:r>
              <a:rPr lang="en-US" dirty="0" smtClean="0"/>
              <a:t> </a:t>
            </a:r>
            <a:r>
              <a:rPr lang="en-US" dirty="0" smtClean="0"/>
              <a:t>&gt; </a:t>
            </a:r>
            <a:r>
              <a:rPr lang="en-US" dirty="0" smtClean="0"/>
              <a:t>0.5 </a:t>
            </a:r>
            <a:r>
              <a:rPr lang="en-US" dirty="0" smtClean="0"/>
              <a:t>Mm</a:t>
            </a:r>
            <a:r>
              <a:rPr lang="en-US" baseline="30000" dirty="0" smtClean="0"/>
              <a:t>-1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58" y="3412461"/>
            <a:ext cx="569277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2820657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532 nm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59436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405 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124201"/>
            <a:ext cx="618008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-9526"/>
            <a:ext cx="6141983" cy="36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7542" y="71735"/>
            <a:ext cx="55119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Influence of heating on particle absorption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52800" y="2362200"/>
            <a:ext cx="2870859" cy="61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448891" y="457200"/>
                <a:ext cx="2449260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𝑎𝑏𝑠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𝑎𝑏𝑠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𝑎𝑚𝑏𝑖𝑒𝑛𝑡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𝑎𝑏𝑠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891" y="457200"/>
                <a:ext cx="2449260" cy="6766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057400" y="26670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532 nm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578994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405 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55650"/>
            <a:ext cx="69850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6570" y="76201"/>
            <a:ext cx="2870859" cy="61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7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01" y="1524000"/>
            <a:ext cx="3480459" cy="74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80838"/>
            <a:ext cx="73807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u="sng" dirty="0" smtClean="0"/>
              <a:t>Theoretical Calculations of Aerosol Optical Properties</a:t>
            </a:r>
            <a:endParaRPr lang="en-US" sz="2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819090"/>
            <a:ext cx="7474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“core-shell” Mie theory to calculate evolution of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abs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ext</a:t>
            </a:r>
            <a:r>
              <a:rPr lang="en-US" sz="2000" dirty="0" smtClean="0"/>
              <a:t> and SSA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14600" y="2266092"/>
            <a:ext cx="304800" cy="4009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2819400"/>
            <a:ext cx="28080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D</a:t>
            </a:r>
            <a:r>
              <a:rPr lang="en-US" baseline="-25000" dirty="0" err="1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(particle) = 400 nm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D</a:t>
            </a:r>
            <a:r>
              <a:rPr lang="en-US" baseline="-25000" dirty="0" err="1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(core) = 80 nm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s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abs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= 9.8 x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-15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m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/particle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s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ext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= 2.9 x 10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-13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m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/particle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SSA = 0.97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854229"/>
            <a:ext cx="29047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D</a:t>
            </a:r>
            <a:r>
              <a:rPr lang="en-US" baseline="-25000" dirty="0" err="1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(particle) = 100 nm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D</a:t>
            </a:r>
            <a:r>
              <a:rPr lang="en-US" baseline="-25000" dirty="0" err="1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(core) = 80 nm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s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abs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= 3.8 x 10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-15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m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/particle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s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ext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= 4.4 x 10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-15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m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/particle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SSA = 0.13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19800" y="2218038"/>
            <a:ext cx="381000" cy="5251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70013" y="3733800"/>
            <a:ext cx="19925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4419600"/>
            <a:ext cx="28080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D</a:t>
            </a:r>
            <a:r>
              <a:rPr lang="en-US" baseline="-25000" dirty="0" err="1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(particle) = 200 nm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D</a:t>
            </a:r>
            <a:r>
              <a:rPr lang="en-US" baseline="-25000" dirty="0" err="1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(core) = 60 nm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s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abs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= 2.9 x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-15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m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/particle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s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ext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= 1.5 x 10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-14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m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/particle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SSA = 0.81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4495800"/>
            <a:ext cx="2787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D</a:t>
            </a:r>
            <a:r>
              <a:rPr lang="en-US" baseline="-25000" dirty="0" err="1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(particle) = 120 nm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D</a:t>
            </a:r>
            <a:r>
              <a:rPr lang="en-US" baseline="-25000" dirty="0" err="1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(core) = 60 nm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s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abs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= 2.0 x 10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-15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m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/particle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s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ext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= 2.8 x 10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-15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m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/particle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SSA = 0.16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000" y="4331557"/>
            <a:ext cx="8458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13806" y="5204647"/>
            <a:ext cx="19925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86200" y="3272135"/>
            <a:ext cx="135216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abs</a:t>
            </a:r>
            <a:r>
              <a:rPr lang="en-US" dirty="0" smtClean="0"/>
              <a:t> = 2.57</a:t>
            </a:r>
          </a:p>
          <a:p>
            <a:r>
              <a:rPr lang="en-US" dirty="0" err="1" smtClean="0"/>
              <a:t>FR</a:t>
            </a:r>
            <a:r>
              <a:rPr lang="en-US" baseline="-25000" dirty="0" err="1" smtClean="0"/>
              <a:t>ext</a:t>
            </a:r>
            <a:r>
              <a:rPr lang="en-US" dirty="0" smtClean="0"/>
              <a:t> = 0.015</a:t>
            </a:r>
          </a:p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SSA = 0.84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18953" y="4724400"/>
            <a:ext cx="129868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abs</a:t>
            </a:r>
            <a:r>
              <a:rPr lang="en-US" dirty="0" smtClean="0"/>
              <a:t> = 1.45</a:t>
            </a:r>
          </a:p>
          <a:p>
            <a:r>
              <a:rPr lang="en-US" dirty="0" err="1" smtClean="0"/>
              <a:t>FR</a:t>
            </a:r>
            <a:r>
              <a:rPr lang="en-US" baseline="-25000" dirty="0" err="1" smtClean="0"/>
              <a:t>ext</a:t>
            </a:r>
            <a:r>
              <a:rPr lang="en-US" dirty="0" smtClean="0"/>
              <a:t> = 0.19</a:t>
            </a:r>
          </a:p>
          <a:p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SSA = </a:t>
            </a:r>
            <a:r>
              <a:rPr lang="en-US" dirty="0" smtClean="0"/>
              <a:t>0.65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57238"/>
            <a:ext cx="69850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980770"/>
            <a:ext cx="253928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Model: Mie Core-Shell</a:t>
            </a:r>
          </a:p>
          <a:p>
            <a:r>
              <a:rPr lang="en-US" dirty="0" err="1"/>
              <a:t>D</a:t>
            </a:r>
            <a:r>
              <a:rPr lang="en-US" baseline="-25000" dirty="0" err="1"/>
              <a:t>p</a:t>
            </a:r>
            <a:r>
              <a:rPr lang="en-US" dirty="0"/>
              <a:t> = 250 nm</a:t>
            </a:r>
          </a:p>
          <a:p>
            <a:r>
              <a:rPr lang="en-US" dirty="0" err="1" smtClean="0"/>
              <a:t>SSA</a:t>
            </a:r>
            <a:r>
              <a:rPr lang="en-US" baseline="-25000" dirty="0" err="1" smtClean="0"/>
              <a:t>i</a:t>
            </a:r>
            <a:r>
              <a:rPr lang="en-US" dirty="0" smtClean="0"/>
              <a:t> = 0.95;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core</a:t>
            </a:r>
            <a:r>
              <a:rPr lang="en-US" dirty="0" smtClean="0"/>
              <a:t> = 50 nm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6570" y="73685"/>
            <a:ext cx="2870859" cy="61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3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57238"/>
            <a:ext cx="69850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980770"/>
            <a:ext cx="2656305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Model: Mie Core-Shell</a:t>
            </a:r>
          </a:p>
          <a:p>
            <a:r>
              <a:rPr lang="en-US" dirty="0" err="1"/>
              <a:t>D</a:t>
            </a:r>
            <a:r>
              <a:rPr lang="en-US" baseline="-25000" dirty="0" err="1"/>
              <a:t>p</a:t>
            </a:r>
            <a:r>
              <a:rPr lang="en-US" dirty="0"/>
              <a:t> = 250 nm</a:t>
            </a:r>
          </a:p>
          <a:p>
            <a:r>
              <a:rPr lang="en-US" dirty="0" err="1" smtClean="0"/>
              <a:t>SSA</a:t>
            </a:r>
            <a:r>
              <a:rPr lang="en-US" baseline="-25000" dirty="0" err="1" smtClean="0"/>
              <a:t>i</a:t>
            </a:r>
            <a:r>
              <a:rPr lang="en-US" dirty="0" smtClean="0"/>
              <a:t> = 0.95;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core</a:t>
            </a:r>
            <a:r>
              <a:rPr lang="en-US" dirty="0" smtClean="0"/>
              <a:t> = 50 nm</a:t>
            </a:r>
          </a:p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SSA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= 0.88;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</a:rPr>
              <a:t>core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= 70 nm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SSA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= 0.77;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core</a:t>
            </a:r>
            <a:r>
              <a:rPr lang="en-US" dirty="0" smtClean="0">
                <a:solidFill>
                  <a:srgbClr val="FF0000"/>
                </a:solidFill>
              </a:rPr>
              <a:t> = 90 nm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SSA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0.67;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core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110 nm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6570" y="73685"/>
            <a:ext cx="2870859" cy="61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1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57238"/>
            <a:ext cx="69850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980770"/>
            <a:ext cx="2359557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Model: Mie Core-Shell</a:t>
            </a:r>
          </a:p>
          <a:p>
            <a:r>
              <a:rPr lang="en-US" dirty="0" err="1" smtClean="0"/>
              <a:t>SSA</a:t>
            </a:r>
            <a:r>
              <a:rPr lang="en-US" baseline="-25000" dirty="0" err="1" smtClean="0"/>
              <a:t>i</a:t>
            </a:r>
            <a:r>
              <a:rPr lang="en-US" dirty="0" smtClean="0"/>
              <a:t> = 0.95</a:t>
            </a:r>
          </a:p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SSA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= 0.88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SSA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= 0.77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SSA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0.67; vary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SSA</a:t>
            </a:r>
            <a:r>
              <a:rPr lang="en-US" baseline="-25000" dirty="0" err="1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 = 0.58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9800" y="1718734"/>
            <a:ext cx="10791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1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= 150 nm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825823"/>
            <a:ext cx="10791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1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= 100 nm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7142" y="2667000"/>
            <a:ext cx="9877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1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= 80 nm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74023" y="1964628"/>
            <a:ext cx="82371" cy="365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57600" y="2057400"/>
            <a:ext cx="216258" cy="4713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67200" y="2895600"/>
            <a:ext cx="304800" cy="396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2895600"/>
            <a:ext cx="49027" cy="396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6570" y="73685"/>
            <a:ext cx="2870859" cy="61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6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6570" y="73685"/>
            <a:ext cx="2870859" cy="61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57238"/>
            <a:ext cx="69850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1219200"/>
            <a:ext cx="247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Mie “Core-Shell” Results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6570" y="73685"/>
            <a:ext cx="2870859" cy="61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5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1219200"/>
            <a:ext cx="247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Mie “Core-Shell” Results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6570" y="73685"/>
            <a:ext cx="2870859" cy="61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4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46314"/>
            <a:ext cx="55755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u="sng" dirty="0" smtClean="0"/>
              <a:t>Aerosol Volatility and Optical Properties</a:t>
            </a:r>
            <a:endParaRPr lang="en-US" sz="26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062038"/>
            <a:ext cx="44005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34050" y="5795963"/>
            <a:ext cx="281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[Lack and Cappa, </a:t>
            </a:r>
            <a:r>
              <a:rPr lang="en-US" i="1" dirty="0" smtClean="0"/>
              <a:t>ACP</a:t>
            </a:r>
            <a:r>
              <a:rPr lang="en-US" dirty="0" smtClean="0"/>
              <a:t>, 2010]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838200"/>
            <a:ext cx="464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Light absorption by particles from </a:t>
            </a:r>
            <a:r>
              <a:rPr lang="en-US" sz="2200" b="1" dirty="0" smtClean="0"/>
              <a:t>black</a:t>
            </a:r>
            <a:r>
              <a:rPr lang="en-US" sz="2200" dirty="0" smtClean="0"/>
              <a:t> carbon (soot) and 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brown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carbon</a:t>
            </a:r>
          </a:p>
          <a:p>
            <a:endParaRPr lang="en-US" sz="2200" dirty="0"/>
          </a:p>
          <a:p>
            <a:r>
              <a:rPr lang="en-US" sz="2200" dirty="0" smtClean="0"/>
              <a:t>Coatings on BC </a:t>
            </a:r>
            <a:r>
              <a:rPr lang="en-US" sz="2200" dirty="0" smtClean="0"/>
              <a:t>can theoretically </a:t>
            </a:r>
            <a:r>
              <a:rPr lang="en-US" sz="2200" b="1" i="1" dirty="0" smtClean="0"/>
              <a:t>enhance</a:t>
            </a:r>
            <a:r>
              <a:rPr lang="en-US" sz="2200" dirty="0" smtClean="0"/>
              <a:t> absorption in climatically important ways </a:t>
            </a:r>
          </a:p>
          <a:p>
            <a:r>
              <a:rPr lang="en-US" sz="2200" dirty="0" smtClean="0"/>
              <a:t>[e.g. Jacobson, </a:t>
            </a:r>
            <a:r>
              <a:rPr lang="en-US" sz="2200" i="1" dirty="0" smtClean="0"/>
              <a:t>Nature</a:t>
            </a:r>
            <a:r>
              <a:rPr lang="en-US" sz="2200" dirty="0" smtClean="0"/>
              <a:t>, 2001]</a:t>
            </a:r>
          </a:p>
          <a:p>
            <a:endParaRPr lang="en-US" sz="2200" dirty="0"/>
          </a:p>
          <a:p>
            <a:r>
              <a:rPr lang="en-US" sz="2200" dirty="0" smtClean="0"/>
              <a:t>Enhancement factor can be calculated from Mie theory, but limited validation from </a:t>
            </a:r>
            <a:r>
              <a:rPr lang="en-US" sz="2200" i="1" dirty="0" smtClean="0"/>
              <a:t>ambient</a:t>
            </a:r>
            <a:r>
              <a:rPr lang="en-US" sz="2200" dirty="0" smtClean="0"/>
              <a:t> measurements</a:t>
            </a:r>
          </a:p>
          <a:p>
            <a:endParaRPr lang="en-US" sz="2200" dirty="0"/>
          </a:p>
          <a:p>
            <a:r>
              <a:rPr lang="en-US" sz="2200" dirty="0" smtClean="0"/>
              <a:t>Objective: to directly measure the absorption enhancement factor for ambient particles at multiple wavelengths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931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77809"/>
            <a:ext cx="50038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45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Since we are talking about California anyway…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77334"/>
            <a:ext cx="796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experiment done at CARES, but with fixed TD temperature (225 °C) and PM</a:t>
            </a:r>
            <a:r>
              <a:rPr lang="en-US" baseline="-25000" dirty="0" smtClean="0"/>
              <a:t>2.5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20102" y="1143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variation in </a:t>
            </a:r>
            <a:r>
              <a:rPr lang="en-US" dirty="0" err="1" smtClean="0"/>
              <a:t>FR</a:t>
            </a:r>
            <a:r>
              <a:rPr lang="en-US" baseline="-25000" dirty="0" err="1" smtClean="0"/>
              <a:t>ext</a:t>
            </a:r>
            <a:r>
              <a:rPr lang="en-US" dirty="0" smtClean="0"/>
              <a:t> from atmosphere, not temperature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50038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2096"/>
            <a:ext cx="6096000" cy="457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6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634762" y="1981200"/>
            <a:ext cx="6858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8062" y="228600"/>
            <a:ext cx="759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Why such an (unexpectedly) low absorption enhancement?</a:t>
            </a:r>
            <a:endParaRPr lang="en-US" sz="2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066800"/>
            <a:ext cx="53151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1. Concern: particles are not internally mixed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42014" y="3352800"/>
            <a:ext cx="81704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2. Particles are internally mixed, but not with “core-shell” morphology</a:t>
            </a:r>
            <a:endParaRPr lang="en-US" sz="2200" dirty="0"/>
          </a:p>
        </p:txBody>
      </p:sp>
      <p:sp>
        <p:nvSpPr>
          <p:cNvPr id="5" name="Oval 4"/>
          <p:cNvSpPr/>
          <p:nvPr/>
        </p:nvSpPr>
        <p:spPr>
          <a:xfrm>
            <a:off x="3848100" y="21336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4648200"/>
            <a:ext cx="6858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48006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67200" y="2148581"/>
            <a:ext cx="24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D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60471"/>
          <a:stretch/>
        </p:blipFill>
        <p:spPr bwMode="auto">
          <a:xfrm>
            <a:off x="9525" y="1600200"/>
            <a:ext cx="9144000" cy="314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31113"/>
            <a:ext cx="71315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H-TDMA indicates aerosol dominated by single growth mode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924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87338"/>
            <a:ext cx="80137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00400" y="4082534"/>
            <a:ext cx="153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p,core</a:t>
            </a:r>
            <a:r>
              <a:rPr lang="en-US" dirty="0" smtClean="0"/>
              <a:t> = 40 nm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5410200"/>
            <a:ext cx="165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p,core</a:t>
            </a:r>
            <a:r>
              <a:rPr lang="en-US" dirty="0" smtClean="0"/>
              <a:t> = 140 nm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387286" y="4451866"/>
            <a:ext cx="1937314" cy="958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95399" y="609600"/>
            <a:ext cx="1987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Points = observed</a:t>
            </a:r>
          </a:p>
          <a:p>
            <a:r>
              <a:rPr lang="en-US" dirty="0" smtClean="0"/>
              <a:t>Lines =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87338"/>
            <a:ext cx="80137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6791" y="697468"/>
            <a:ext cx="51078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SP-AMS sees </a:t>
            </a:r>
            <a:r>
              <a:rPr lang="en-US" i="1" dirty="0" smtClean="0"/>
              <a:t>only</a:t>
            </a:r>
            <a:r>
              <a:rPr lang="en-US" dirty="0" smtClean="0"/>
              <a:t> particles that contain black carbon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10557" y="1055132"/>
                <a:ext cx="2192652" cy="669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𝑐𝑜𝑎𝑡𝑖𝑛𝑔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𝐵𝐶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and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coating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core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557" y="1055132"/>
                <a:ext cx="2192652" cy="6697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43000" y="1205365"/>
            <a:ext cx="32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SSA shows similar variation with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4082534"/>
            <a:ext cx="153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p,core</a:t>
            </a:r>
            <a:r>
              <a:rPr lang="en-US" dirty="0" smtClean="0"/>
              <a:t> = 40 nm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5410200"/>
            <a:ext cx="165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p,core</a:t>
            </a:r>
            <a:r>
              <a:rPr lang="en-US" dirty="0" smtClean="0"/>
              <a:t> = 140 nm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81331" y="1676400"/>
            <a:ext cx="50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would only be the case if particles are internally mixed.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87286" y="4451866"/>
            <a:ext cx="1937314" cy="958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04" y="3379884"/>
            <a:ext cx="5759396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25425"/>
            <a:ext cx="570547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0286" y="663"/>
            <a:ext cx="34233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Brown Carbon Absorption</a:t>
            </a:r>
            <a:endParaRPr lang="en-US" sz="2400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52800" y="2514600"/>
            <a:ext cx="2870859" cy="61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09800" y="4114800"/>
            <a:ext cx="26670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02179" y="1143000"/>
            <a:ext cx="2667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04" y="3379884"/>
            <a:ext cx="5759396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0286" y="663"/>
            <a:ext cx="34233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Brown Carbon Absorption</a:t>
            </a:r>
            <a:endParaRPr lang="en-US" sz="24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685800"/>
            <a:ext cx="7279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~10% of absorption at 405 nm may be due to “Brown” Carbon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27831" y="1219200"/>
                <a:ext cx="3053080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𝑀𝐴𝐶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𝑎𝑏𝑠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𝑂𝐴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~0.24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831" y="1219200"/>
                <a:ext cx="3053080" cy="7203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95600" y="2590800"/>
            <a:ext cx="341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Imaginary Refractive Index ~ 0.009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04882" y="1981200"/>
            <a:ext cx="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2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6222" y="152400"/>
            <a:ext cx="16690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Conclusions</a:t>
            </a:r>
            <a:endParaRPr lang="en-US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850443"/>
            <a:ext cx="788215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200" dirty="0" smtClean="0"/>
              <a:t>Absorption enhancements much smaller than expected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200" dirty="0" smtClean="0"/>
              <a:t>Suggests internal mixtures but not with “core-shell” morphology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200" dirty="0" smtClean="0"/>
              <a:t>Absorption by “brown” carbon ~ 10% of total at 405 nm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943600"/>
            <a:ext cx="688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again to all my great collaborators, the R/V Atlantis Crew and the EPA and NOAA for funding.</a:t>
            </a:r>
            <a:endParaRPr lang="en-US" dirty="0"/>
          </a:p>
        </p:txBody>
      </p:sp>
      <p:pic>
        <p:nvPicPr>
          <p:cNvPr id="5122" name="Picture 2" descr="C:\Users\Chris\Pictures\CalNex2010\Trish\IMG_1777.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04052"/>
            <a:ext cx="4572000" cy="30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1219200"/>
            <a:ext cx="1447800" cy="1444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87966" y="1621536"/>
            <a:ext cx="643467" cy="64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36333" y="1379220"/>
            <a:ext cx="1126067" cy="11247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77633" y="1621536"/>
            <a:ext cx="643467" cy="64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92979" y="1438656"/>
            <a:ext cx="1005840" cy="10058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74166" y="1621536"/>
            <a:ext cx="643467" cy="64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28551" y="1569228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79166" y="1621536"/>
            <a:ext cx="643467" cy="64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838200"/>
            <a:ext cx="9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Ambient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6559" y="838200"/>
            <a:ext cx="111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Really hot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81200" y="1022866"/>
            <a:ext cx="472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2788381"/>
            <a:ext cx="204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Enhancement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9882" y="2788381"/>
            <a:ext cx="20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 Enhancement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43200" y="2973047"/>
            <a:ext cx="335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0817" y="3124200"/>
            <a:ext cx="176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Highly Scattering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79882" y="3157713"/>
            <a:ext cx="156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Less Scattering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743200" y="3324253"/>
            <a:ext cx="335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8717" y="3493532"/>
            <a:ext cx="152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Brown Carbon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79882" y="3493532"/>
            <a:ext cx="1850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Brown Carbon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743200" y="3688596"/>
            <a:ext cx="335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9600" y="4330463"/>
            <a:ext cx="7828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Absorption by brown carbon should contribute more to total absorption at short </a:t>
            </a:r>
            <a:r>
              <a:rPr lang="en-US" dirty="0" smtClean="0">
                <a:latin typeface="Symbol" pitchFamily="18" charset="2"/>
              </a:rPr>
              <a:t>l</a:t>
            </a:r>
            <a:endParaRPr lang="en-US" dirty="0">
              <a:latin typeface="Symbol" pitchFamily="18" charset="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09800" y="1941576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69597" y="1941576"/>
            <a:ext cx="65480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75727" y="1941576"/>
            <a:ext cx="853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32310" y="127839"/>
            <a:ext cx="5911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Approach: Heat Particles to Drive Off Coatings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57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hris\Documents\Research\Presentations\EPA STAR 2010\Map-Tim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43166" cy="669840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6063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7034" y="152400"/>
            <a:ext cx="2109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Measurements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04734" y="2354991"/>
            <a:ext cx="1066800" cy="76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Thermo-</a:t>
            </a:r>
          </a:p>
          <a:p>
            <a:pPr algn="ctr"/>
            <a:r>
              <a:rPr lang="en-US" dirty="0" smtClean="0"/>
              <a:t>denuder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0134" y="2354991"/>
            <a:ext cx="1600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HR-</a:t>
            </a:r>
            <a:r>
              <a:rPr lang="en-US" sz="2400" dirty="0" err="1" smtClean="0"/>
              <a:t>ToF</a:t>
            </a:r>
            <a:r>
              <a:rPr lang="en-US" sz="2400" dirty="0" smtClean="0"/>
              <a:t>-AMS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328934" y="2354991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SP-AMS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29134" y="2354991"/>
            <a:ext cx="1447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PAS/CRD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605534" y="2354991"/>
            <a:ext cx="1143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SMPS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977134" y="2354991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SP2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1271534" y="2659791"/>
            <a:ext cx="2286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100334" y="2659791"/>
            <a:ext cx="228600" cy="152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700534" y="2659791"/>
            <a:ext cx="228600" cy="152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376934" y="2659791"/>
            <a:ext cx="228600" cy="152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748534" y="2659791"/>
            <a:ext cx="228600" cy="152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4734" y="907191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MAST</a:t>
            </a:r>
            <a:endParaRPr lang="en-US" sz="2400" dirty="0"/>
          </a:p>
        </p:txBody>
      </p:sp>
      <p:sp>
        <p:nvSpPr>
          <p:cNvPr id="15" name="Down Arrow 14"/>
          <p:cNvSpPr/>
          <p:nvPr/>
        </p:nvSpPr>
        <p:spPr>
          <a:xfrm>
            <a:off x="661934" y="1706515"/>
            <a:ext cx="152400" cy="609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9337970">
            <a:off x="1177437" y="1632990"/>
            <a:ext cx="140465" cy="7582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6127" y="179359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64063" y="1146581"/>
            <a:ext cx="18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PM1 cutoff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07278" y="3116991"/>
            <a:ext cx="1614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Non-refractory particle composition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28934" y="311699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BC &amp; coating composition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29134" y="316719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 absorption &amp; extinction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01836" y="315873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 Distribution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3114125"/>
            <a:ext cx="137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BC mass distribution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92103" y="1985659"/>
            <a:ext cx="84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Env</a:t>
            </a:r>
            <a:r>
              <a:rPr lang="en-US" dirty="0" smtClean="0"/>
              <a:t>. </a:t>
            </a:r>
            <a:r>
              <a:rPr lang="en-US" dirty="0" err="1" smtClean="0"/>
              <a:t>Ca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67404" y="1971125"/>
            <a:ext cx="109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Aerodyne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05704" y="1998524"/>
            <a:ext cx="100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UC Davis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754642" y="1960842"/>
            <a:ext cx="84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Env</a:t>
            </a:r>
            <a:r>
              <a:rPr lang="en-US" dirty="0" smtClean="0"/>
              <a:t>. </a:t>
            </a:r>
            <a:r>
              <a:rPr lang="en-US" dirty="0" err="1" smtClean="0"/>
              <a:t>Ca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011942" y="1947181"/>
            <a:ext cx="84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Env</a:t>
            </a:r>
            <a:r>
              <a:rPr lang="en-US" dirty="0" smtClean="0"/>
              <a:t>. </a:t>
            </a:r>
            <a:r>
              <a:rPr lang="en-US" dirty="0" err="1" smtClean="0"/>
              <a:t>Ca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" y="4267200"/>
            <a:ext cx="8586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PAS/CRD</a:t>
            </a:r>
            <a:r>
              <a:rPr lang="en-US" sz="2000" dirty="0" smtClean="0"/>
              <a:t> measures light absorption and light extinction at </a:t>
            </a:r>
            <a:r>
              <a:rPr lang="en-US" sz="2000" dirty="0" smtClean="0">
                <a:solidFill>
                  <a:srgbClr val="008000"/>
                </a:solidFill>
              </a:rPr>
              <a:t>532 nm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7030A0"/>
                </a:solidFill>
              </a:rPr>
              <a:t>405 nm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SP-AMS</a:t>
            </a:r>
            <a:r>
              <a:rPr lang="en-US" sz="2000" dirty="0" smtClean="0"/>
              <a:t> measures BC mass and coating composition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SP2</a:t>
            </a:r>
            <a:r>
              <a:rPr lang="en-US" sz="2000" dirty="0" smtClean="0"/>
              <a:t> measures BC mass and infers coating thickness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SP2</a:t>
            </a:r>
            <a:r>
              <a:rPr lang="en-US" sz="2000" dirty="0" smtClean="0"/>
              <a:t> and </a:t>
            </a:r>
            <a:r>
              <a:rPr lang="en-US" sz="2000" b="1" dirty="0" smtClean="0"/>
              <a:t>SPAMS</a:t>
            </a:r>
            <a:r>
              <a:rPr lang="en-US" sz="2000" dirty="0" smtClean="0"/>
              <a:t> tell us something about how coating thickness has changed upon heating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SP2</a:t>
            </a:r>
            <a:r>
              <a:rPr lang="en-US" sz="2000" dirty="0" smtClean="0"/>
              <a:t> BC measurement can tell us about particle losses through the TD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24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74650"/>
            <a:ext cx="796290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43934"/>
            <a:ext cx="4186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Particle Transmission Correction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5246132"/>
            <a:ext cx="633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results to Huffman et al. (2008): </a:t>
            </a:r>
            <a:r>
              <a:rPr lang="en-US" dirty="0" err="1" smtClean="0"/>
              <a:t>Tr</a:t>
            </a:r>
            <a:r>
              <a:rPr lang="en-US" dirty="0" smtClean="0"/>
              <a:t> = 0.98 – 0.00082*Temp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050"/>
            <a:ext cx="9144000" cy="381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577" y="222104"/>
            <a:ext cx="7676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Influence of heating on particle extinction (532 nm)</a:t>
            </a:r>
            <a:endParaRPr lang="en-US" sz="2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5486400"/>
                <a:ext cx="5244384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𝐸𝑥𝑡𝑖𝑛𝑐𝑡𝑖𝑜𝑛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𝐹𝑟𝑎𝑐𝑡𝑖𝑜𝑛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𝑅𝑒𝑚𝑎𝑖𝑛𝑖𝑛𝑔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𝑒𝑥𝑡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𝑒𝑥𝑡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𝑎𝑚𝑏𝑖𝑒𝑛𝑡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486400"/>
                <a:ext cx="5244384" cy="676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14400" y="990600"/>
            <a:ext cx="1678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= ambient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= denuded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60350"/>
            <a:ext cx="8215313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7008" y="457200"/>
            <a:ext cx="54019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Influence of heating on particle extinction</a:t>
            </a:r>
            <a:endParaRPr lang="en-US" sz="2400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3480459" cy="74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1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61938"/>
            <a:ext cx="8215313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4830" y="3657600"/>
            <a:ext cx="313286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Lines are binned data over different time periods</a:t>
            </a:r>
          </a:p>
          <a:p>
            <a:endParaRPr lang="en-US" dirty="0"/>
          </a:p>
          <a:p>
            <a:r>
              <a:rPr lang="en-US" dirty="0" smtClean="0"/>
              <a:t>Total aerosol volatility varies greatly with time/location</a:t>
            </a:r>
          </a:p>
          <a:p>
            <a:endParaRPr lang="en-US" dirty="0"/>
          </a:p>
          <a:p>
            <a:r>
              <a:rPr lang="en-US" dirty="0" smtClean="0"/>
              <a:t>Very similar results from SMPS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7008" y="457200"/>
            <a:ext cx="54019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Influence of heating on particle extinction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857499" y="1295400"/>
            <a:ext cx="5295901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1260" y="1216223"/>
            <a:ext cx="1492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Start of Campaign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1219200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End of Campaign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86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918</Words>
  <Application>Microsoft Office PowerPoint</Application>
  <PresentationFormat>On-screen Show (4:3)</PresentationFormat>
  <Paragraphs>196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</cp:lastModifiedBy>
  <cp:revision>50</cp:revision>
  <dcterms:created xsi:type="dcterms:W3CDTF">2011-01-03T17:54:20Z</dcterms:created>
  <dcterms:modified xsi:type="dcterms:W3CDTF">2011-05-18T14:30:25Z</dcterms:modified>
</cp:coreProperties>
</file>